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637" r:id="rId2"/>
    <p:sldId id="638" r:id="rId3"/>
    <p:sldId id="1026" r:id="rId4"/>
    <p:sldId id="1028" r:id="rId5"/>
    <p:sldId id="1029" r:id="rId6"/>
    <p:sldId id="1030" r:id="rId7"/>
    <p:sldId id="1027" r:id="rId8"/>
    <p:sldId id="1031" r:id="rId9"/>
    <p:sldId id="1033" r:id="rId10"/>
    <p:sldId id="1032" r:id="rId11"/>
    <p:sldId id="1034" r:id="rId12"/>
    <p:sldId id="1042" r:id="rId13"/>
    <p:sldId id="1035" r:id="rId14"/>
    <p:sldId id="1039" r:id="rId15"/>
    <p:sldId id="1040" r:id="rId16"/>
    <p:sldId id="1041" r:id="rId17"/>
    <p:sldId id="1004" r:id="rId18"/>
    <p:sldId id="1005" r:id="rId19"/>
    <p:sldId id="1036" r:id="rId20"/>
    <p:sldId id="1024" r:id="rId21"/>
    <p:sldId id="1037" r:id="rId22"/>
    <p:sldId id="1007" r:id="rId23"/>
    <p:sldId id="1008" r:id="rId24"/>
    <p:sldId id="1009" r:id="rId25"/>
    <p:sldId id="1010" r:id="rId26"/>
    <p:sldId id="1011" r:id="rId27"/>
    <p:sldId id="1025" r:id="rId28"/>
    <p:sldId id="1013" r:id="rId29"/>
    <p:sldId id="1014" r:id="rId30"/>
    <p:sldId id="1015" r:id="rId31"/>
    <p:sldId id="1017" r:id="rId32"/>
    <p:sldId id="1018" r:id="rId33"/>
    <p:sldId id="1019" r:id="rId34"/>
    <p:sldId id="1038" r:id="rId35"/>
    <p:sldId id="1022" r:id="rId36"/>
    <p:sldId id="1023" r:id="rId37"/>
    <p:sldId id="1021" r:id="rId38"/>
    <p:sldId id="1043" r:id="rId39"/>
    <p:sldId id="999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648">
          <p15:clr>
            <a:srgbClr val="A4A3A4"/>
          </p15:clr>
        </p15:guide>
        <p15:guide id="3" orient="horz" pos="3696">
          <p15:clr>
            <a:srgbClr val="A4A3A4"/>
          </p15:clr>
        </p15:guide>
        <p15:guide id="4" orient="horz" pos="4176">
          <p15:clr>
            <a:srgbClr val="A4A3A4"/>
          </p15:clr>
        </p15:guide>
        <p15:guide id="5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0000"/>
    <a:srgbClr val="66CCFF"/>
    <a:srgbClr val="FF99FF"/>
    <a:srgbClr val="0000CC"/>
    <a:srgbClr val="CEDDFF"/>
    <a:srgbClr val="CCCCFF"/>
    <a:srgbClr val="BBFFDD"/>
    <a:srgbClr val="EEDD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6" autoAdjust="0"/>
    <p:restoredTop sz="94672" autoAdjust="0"/>
  </p:normalViewPr>
  <p:slideViewPr>
    <p:cSldViewPr>
      <p:cViewPr varScale="1">
        <p:scale>
          <a:sx n="95" d="100"/>
          <a:sy n="95" d="100"/>
        </p:scale>
        <p:origin x="90" y="180"/>
      </p:cViewPr>
      <p:guideLst>
        <p:guide orient="horz" pos="2160"/>
        <p:guide pos="3648"/>
        <p:guide orient="horz" pos="3696"/>
        <p:guide orient="horz" pos="417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B8892-A622-4235-B238-8B6F36140256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62ACC-BD12-4D11-8F58-775A777E7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1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BA19C8-CCCE-4953-A561-6EE71E169B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25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B2E6AE-82F4-495B-9C1B-0795ADC2A9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2989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D36DB-6B1C-4363-9049-3059ED01D0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780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66C3FD-3F00-475A-A127-AA31988477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8357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CF7FB3-6F05-4F0C-8553-8AE99F66C4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990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9D3746-189F-4C0C-B673-EDEC285851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488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0E8AF-1545-4817-B025-5126892A1D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270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AFD69-C024-41D5-A069-67E133B1E7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397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53565D-A5E4-4998-BE11-66FBE22449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39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9704C-9FE3-450E-A290-FBC8243D7E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231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41DB49-8943-4AA8-AEF3-F4387174CC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199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FF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 smtClean="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0" smtClean="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 smtClean="0">
                <a:latin typeface="Arial" charset="0"/>
              </a:defRPr>
            </a:lvl1pPr>
          </a:lstStyle>
          <a:p>
            <a:pPr>
              <a:defRPr/>
            </a:pPr>
            <a:fld id="{E0592081-F691-4511-80BD-F15355DFB6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0.jpe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wmf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84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53022" y="1298435"/>
            <a:ext cx="4092543" cy="428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299334" y="1676407"/>
            <a:ext cx="1205866" cy="3581393"/>
            <a:chOff x="2033874" y="1676407"/>
            <a:chExt cx="1205866" cy="3581393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3875" y="3091815"/>
              <a:ext cx="1205865" cy="21659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38"/>
            <a:stretch/>
          </p:blipFill>
          <p:spPr bwMode="auto">
            <a:xfrm>
              <a:off x="2033874" y="1676407"/>
              <a:ext cx="1205865" cy="2052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337458" y="228600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0" dirty="0" smtClean="0"/>
              <a:t>How wide is a membrane?</a:t>
            </a:r>
            <a:endParaRPr lang="en-US" sz="4400" b="1" i="0" dirty="0"/>
          </a:p>
        </p:txBody>
      </p:sp>
      <p:sp>
        <p:nvSpPr>
          <p:cNvPr id="8" name="TextBox 7"/>
          <p:cNvSpPr txBox="1"/>
          <p:nvPr/>
        </p:nvSpPr>
        <p:spPr>
          <a:xfrm>
            <a:off x="166914" y="5562600"/>
            <a:ext cx="879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 dirty="0" smtClean="0">
                <a:solidFill>
                  <a:srgbClr val="FF0000"/>
                </a:solidFill>
              </a:rPr>
              <a:t>(63 atoms)/(11 atoms/turn)</a:t>
            </a:r>
            <a:r>
              <a:rPr lang="en-US" sz="3600" b="1" i="0" dirty="0" smtClean="0"/>
              <a:t> x 5.4 </a:t>
            </a:r>
            <a:r>
              <a:rPr lang="en-US" sz="3600" b="1" i="0" dirty="0" smtClean="0"/>
              <a:t>Å/turn?</a:t>
            </a:r>
            <a:endParaRPr lang="en-US" sz="3600" b="1" i="0" dirty="0"/>
          </a:p>
        </p:txBody>
      </p:sp>
    </p:spTree>
    <p:extLst>
      <p:ext uri="{BB962C8B-B14F-4D97-AF65-F5344CB8AC3E}">
        <p14:creationId xmlns:p14="http://schemas.microsoft.com/office/powerpoint/2010/main" val="292427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4" y="1628775"/>
            <a:ext cx="8005763" cy="513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381000" y="76200"/>
            <a:ext cx="8229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dirty="0">
                <a:latin typeface="Lucida Handwriting" pitchFamily="-65" charset="0"/>
              </a:rPr>
              <a:t>Welcome to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sz="3600" b="1" i="0" dirty="0"/>
              <a:t>Molecular Biology Through Discovery</a:t>
            </a:r>
            <a:br>
              <a:rPr lang="en-US" altLang="en-US" sz="3600" b="1" i="0" dirty="0"/>
            </a:br>
            <a:r>
              <a:rPr lang="en-US" altLang="en-US" sz="2800" b="1" i="0" dirty="0" smtClean="0"/>
              <a:t>Thursday</a:t>
            </a:r>
            <a:r>
              <a:rPr lang="en-US" altLang="en-US" sz="2800" b="1" i="0" dirty="0"/>
              <a:t>, </a:t>
            </a:r>
            <a:r>
              <a:rPr lang="en-US" altLang="en-US" sz="2800" b="1" i="0" dirty="0" smtClean="0"/>
              <a:t>2 March 2017</a:t>
            </a:r>
            <a:endParaRPr lang="en-US" altLang="en-US" sz="3200" b="1" i="0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4513944" y="5638800"/>
            <a:ext cx="3487056" cy="990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457" y="2978378"/>
            <a:ext cx="6045856" cy="2388280"/>
          </a:xfrm>
          <a:prstGeom prst="rect">
            <a:avLst/>
          </a:prstGeom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 bwMode="auto">
          <a:xfrm>
            <a:off x="2298524" y="4176486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0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218552" y="1285352"/>
            <a:ext cx="8778240" cy="53949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33350"/>
            <a:ext cx="6667500" cy="93345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95400"/>
            <a:ext cx="8686800" cy="1478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8686800" cy="385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2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4" y="1628775"/>
            <a:ext cx="8005763" cy="513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381000" y="76200"/>
            <a:ext cx="8229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dirty="0">
                <a:latin typeface="Lucida Handwriting" pitchFamily="-65" charset="0"/>
              </a:rPr>
              <a:t>Welcome to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sz="3600" b="1" i="0" dirty="0"/>
              <a:t>Molecular Biology Through Discovery</a:t>
            </a:r>
            <a:br>
              <a:rPr lang="en-US" altLang="en-US" sz="3600" b="1" i="0" dirty="0"/>
            </a:br>
            <a:r>
              <a:rPr lang="en-US" altLang="en-US" sz="2800" b="1" i="0" dirty="0" smtClean="0"/>
              <a:t>Thursday</a:t>
            </a:r>
            <a:r>
              <a:rPr lang="en-US" altLang="en-US" sz="2800" b="1" i="0" dirty="0"/>
              <a:t>, </a:t>
            </a:r>
            <a:r>
              <a:rPr lang="en-US" altLang="en-US" sz="2800" b="1" i="0" dirty="0" smtClean="0"/>
              <a:t>2 March 2017</a:t>
            </a:r>
            <a:endParaRPr lang="en-US" altLang="en-US" sz="3200" b="1" i="0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4513944" y="5638800"/>
            <a:ext cx="3487056" cy="990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457" y="2978378"/>
            <a:ext cx="6045856" cy="2388280"/>
          </a:xfrm>
          <a:prstGeom prst="rect">
            <a:avLst/>
          </a:prstGeom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 bwMode="auto">
          <a:xfrm>
            <a:off x="2298524" y="4477656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28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" y="0"/>
            <a:ext cx="9144000" cy="598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5" y="0"/>
            <a:ext cx="9144000" cy="59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9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4" y="1628775"/>
            <a:ext cx="8005763" cy="513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381000" y="76200"/>
            <a:ext cx="8229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dirty="0">
                <a:latin typeface="Lucida Handwriting" pitchFamily="-65" charset="0"/>
              </a:rPr>
              <a:t>Welcome to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sz="3600" b="1" i="0" dirty="0"/>
              <a:t>Molecular Biology Through Discovery</a:t>
            </a:r>
            <a:br>
              <a:rPr lang="en-US" altLang="en-US" sz="3600" b="1" i="0" dirty="0"/>
            </a:br>
            <a:r>
              <a:rPr lang="en-US" altLang="en-US" sz="2800" b="1" i="0" dirty="0" smtClean="0"/>
              <a:t>Thursday</a:t>
            </a:r>
            <a:r>
              <a:rPr lang="en-US" altLang="en-US" sz="2800" b="1" i="0" dirty="0"/>
              <a:t>, </a:t>
            </a:r>
            <a:r>
              <a:rPr lang="en-US" altLang="en-US" sz="2800" b="1" i="0" dirty="0" smtClean="0"/>
              <a:t>2 March 2017</a:t>
            </a:r>
            <a:endParaRPr lang="en-US" altLang="en-US" sz="3200" b="1" i="0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4513944" y="5638800"/>
            <a:ext cx="3487056" cy="990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457" y="2978378"/>
            <a:ext cx="6045856" cy="2388280"/>
          </a:xfrm>
          <a:prstGeom prst="rect">
            <a:avLst/>
          </a:prstGeom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 bwMode="auto">
          <a:xfrm rot="5400000">
            <a:off x="5765240" y="41148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rot="5400000">
            <a:off x="6477000" y="41148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5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8594725" cy="5402263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81000" y="90488"/>
            <a:ext cx="8351838" cy="8302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en-US" sz="4800" b="0" i="0" dirty="0" smtClean="0">
                <a:cs typeface="Times New Roman" pitchFamily="18" charset="0"/>
              </a:rPr>
              <a:t>Summary #1</a:t>
            </a:r>
          </a:p>
        </p:txBody>
      </p:sp>
    </p:spTree>
    <p:extLst>
      <p:ext uri="{BB962C8B-B14F-4D97-AF65-F5344CB8AC3E}">
        <p14:creationId xmlns:p14="http://schemas.microsoft.com/office/powerpoint/2010/main" val="227828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81000" y="90488"/>
            <a:ext cx="8351838" cy="8302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en-US" sz="4800" b="0" i="0" dirty="0" smtClean="0">
                <a:cs typeface="Times New Roman" pitchFamily="18" charset="0"/>
              </a:rPr>
              <a:t>Summary #2</a:t>
            </a:r>
          </a:p>
        </p:txBody>
      </p:sp>
      <p:pic>
        <p:nvPicPr>
          <p:cNvPr id="819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77"/>
          <a:stretch>
            <a:fillRect/>
          </a:stretch>
        </p:blipFill>
        <p:spPr bwMode="auto">
          <a:xfrm>
            <a:off x="271463" y="990600"/>
            <a:ext cx="8594725" cy="5867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59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4" y="1628775"/>
            <a:ext cx="8005763" cy="513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381000" y="76200"/>
            <a:ext cx="8229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dirty="0">
                <a:latin typeface="Lucida Handwriting" pitchFamily="-65" charset="0"/>
              </a:rPr>
              <a:t>Welcome to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sz="3600" b="1" i="0" dirty="0"/>
              <a:t>Molecular Biology Through Discovery</a:t>
            </a:r>
            <a:br>
              <a:rPr lang="en-US" altLang="en-US" sz="3600" b="1" i="0" dirty="0"/>
            </a:br>
            <a:r>
              <a:rPr lang="en-US" altLang="en-US" sz="2800" b="1" i="0" dirty="0" smtClean="0"/>
              <a:t>Thursday</a:t>
            </a:r>
            <a:r>
              <a:rPr lang="en-US" altLang="en-US" sz="2800" b="1" i="0" dirty="0"/>
              <a:t>, </a:t>
            </a:r>
            <a:r>
              <a:rPr lang="en-US" altLang="en-US" sz="2800" b="1" i="0" dirty="0" smtClean="0"/>
              <a:t>2 March 2017</a:t>
            </a:r>
            <a:endParaRPr lang="en-US" altLang="en-US" sz="3200" b="1" i="0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4513944" y="5638800"/>
            <a:ext cx="3487056" cy="990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457" y="2978378"/>
            <a:ext cx="6045856" cy="2388280"/>
          </a:xfrm>
          <a:prstGeom prst="rect">
            <a:avLst/>
          </a:prstGeom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 bwMode="auto">
          <a:xfrm>
            <a:off x="2298524" y="4757058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3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4" y="1628775"/>
            <a:ext cx="8005763" cy="513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381000" y="76200"/>
            <a:ext cx="8229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dirty="0">
                <a:latin typeface="Lucida Handwriting" pitchFamily="-65" charset="0"/>
              </a:rPr>
              <a:t>Welcome to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sz="3600" b="1" i="0" dirty="0"/>
              <a:t>Molecular Biology Through Discovery</a:t>
            </a:r>
            <a:br>
              <a:rPr lang="en-US" altLang="en-US" sz="3600" b="1" i="0" dirty="0"/>
            </a:br>
            <a:r>
              <a:rPr lang="en-US" altLang="en-US" sz="2800" b="1" i="0" dirty="0" smtClean="0"/>
              <a:t>Thursday</a:t>
            </a:r>
            <a:r>
              <a:rPr lang="en-US" altLang="en-US" sz="2800" b="1" i="0" dirty="0"/>
              <a:t>, </a:t>
            </a:r>
            <a:r>
              <a:rPr lang="en-US" altLang="en-US" sz="2800" b="1" i="0" dirty="0" smtClean="0"/>
              <a:t>2 March 2017</a:t>
            </a:r>
            <a:endParaRPr lang="en-US" altLang="en-US" sz="3200" b="1" i="0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4513944" y="5638800"/>
            <a:ext cx="3487056" cy="990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457" y="2978378"/>
            <a:ext cx="6045856" cy="2388280"/>
          </a:xfrm>
          <a:prstGeom prst="rect">
            <a:avLst/>
          </a:prstGeom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 bwMode="auto">
          <a:xfrm>
            <a:off x="2298524" y="3859891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36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en-US" sz="4400" b="1" i="0" dirty="0">
                <a:solidFill>
                  <a:schemeClr val="tx2"/>
                </a:solidFill>
                <a:cs typeface="Times New Roman" pitchFamily="18" charset="0"/>
              </a:rPr>
              <a:t>Central Dogma: </a:t>
            </a:r>
            <a:br>
              <a:rPr lang="en-US" altLang="en-US" sz="4400" b="1" i="0" dirty="0">
                <a:solidFill>
                  <a:schemeClr val="tx2"/>
                </a:solidFill>
                <a:cs typeface="Times New Roman" pitchFamily="18" charset="0"/>
              </a:rPr>
            </a:br>
            <a:r>
              <a:rPr lang="en-US" altLang="en-US" sz="4400" b="1" i="0" dirty="0">
                <a:solidFill>
                  <a:schemeClr val="tx2"/>
                </a:solidFill>
                <a:cs typeface="Times New Roman" pitchFamily="18" charset="0"/>
              </a:rPr>
              <a:t>DNA to RNA to Protein</a:t>
            </a:r>
          </a:p>
        </p:txBody>
      </p:sp>
      <p:pic>
        <p:nvPicPr>
          <p:cNvPr id="27651" name="Picture 3" descr="dogma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57400"/>
            <a:ext cx="701040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Freeform 4"/>
          <p:cNvSpPr>
            <a:spLocks/>
          </p:cNvSpPr>
          <p:nvPr/>
        </p:nvSpPr>
        <p:spPr bwMode="auto">
          <a:xfrm rot="5400000" flipH="1">
            <a:off x="1981200" y="2962275"/>
            <a:ext cx="241300" cy="330200"/>
          </a:xfrm>
          <a:custGeom>
            <a:avLst/>
            <a:gdLst>
              <a:gd name="T0" fmla="*/ 0 w 152"/>
              <a:gd name="T1" fmla="*/ 2147483646 h 208"/>
              <a:gd name="T2" fmla="*/ 2147483646 w 152"/>
              <a:gd name="T3" fmla="*/ 2147483646 h 208"/>
              <a:gd name="T4" fmla="*/ 2147483646 w 152"/>
              <a:gd name="T5" fmla="*/ 2147483646 h 208"/>
              <a:gd name="T6" fmla="*/ 2147483646 w 152"/>
              <a:gd name="T7" fmla="*/ 2147483646 h 208"/>
              <a:gd name="T8" fmla="*/ 2147483646 w 152"/>
              <a:gd name="T9" fmla="*/ 2147483646 h 208"/>
              <a:gd name="T10" fmla="*/ 2147483646 w 152"/>
              <a:gd name="T11" fmla="*/ 2147483646 h 208"/>
              <a:gd name="T12" fmla="*/ 0 w 152"/>
              <a:gd name="T13" fmla="*/ 2147483646 h 2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208"/>
              <a:gd name="T23" fmla="*/ 152 w 152"/>
              <a:gd name="T24" fmla="*/ 208 h 20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208">
                <a:moveTo>
                  <a:pt x="0" y="8"/>
                </a:moveTo>
                <a:cubicBezTo>
                  <a:pt x="36" y="4"/>
                  <a:pt x="72" y="0"/>
                  <a:pt x="96" y="8"/>
                </a:cubicBezTo>
                <a:cubicBezTo>
                  <a:pt x="120" y="16"/>
                  <a:pt x="136" y="32"/>
                  <a:pt x="144" y="56"/>
                </a:cubicBezTo>
                <a:cubicBezTo>
                  <a:pt x="152" y="80"/>
                  <a:pt x="152" y="128"/>
                  <a:pt x="144" y="152"/>
                </a:cubicBezTo>
                <a:cubicBezTo>
                  <a:pt x="136" y="176"/>
                  <a:pt x="112" y="192"/>
                  <a:pt x="96" y="200"/>
                </a:cubicBezTo>
                <a:cubicBezTo>
                  <a:pt x="80" y="208"/>
                  <a:pt x="64" y="200"/>
                  <a:pt x="48" y="200"/>
                </a:cubicBezTo>
                <a:cubicBezTo>
                  <a:pt x="32" y="200"/>
                  <a:pt x="16" y="200"/>
                  <a:pt x="0" y="20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3" name="Text Box 9"/>
          <p:cNvSpPr txBox="1">
            <a:spLocks noChangeArrowheads="1"/>
          </p:cNvSpPr>
          <p:nvPr/>
        </p:nvSpPr>
        <p:spPr bwMode="auto">
          <a:xfrm>
            <a:off x="685800" y="2822575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 i="0" dirty="0">
                <a:latin typeface="Calibri" pitchFamily="34" charset="0"/>
              </a:rPr>
              <a:t>Replication</a:t>
            </a:r>
          </a:p>
        </p:txBody>
      </p:sp>
      <p:sp>
        <p:nvSpPr>
          <p:cNvPr id="27654" name="Text Box 10"/>
          <p:cNvSpPr txBox="1">
            <a:spLocks noChangeArrowheads="1"/>
          </p:cNvSpPr>
          <p:nvPr/>
        </p:nvSpPr>
        <p:spPr bwMode="auto">
          <a:xfrm>
            <a:off x="3276600" y="4876800"/>
            <a:ext cx="1752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>
                <a:latin typeface="Calibri" pitchFamily="34" charset="0"/>
              </a:rPr>
              <a:t>Processing /</a:t>
            </a:r>
            <a:br>
              <a:rPr lang="en-US" altLang="en-US" sz="1800">
                <a:latin typeface="Calibri" pitchFamily="34" charset="0"/>
              </a:rPr>
            </a:br>
            <a:r>
              <a:rPr lang="en-US" altLang="en-US" sz="1800">
                <a:latin typeface="Calibri" pitchFamily="34" charset="0"/>
              </a:rPr>
              <a:t>Translocation</a:t>
            </a:r>
          </a:p>
        </p:txBody>
      </p:sp>
      <p:sp>
        <p:nvSpPr>
          <p:cNvPr id="3" name="Freeform 2"/>
          <p:cNvSpPr/>
          <p:nvPr/>
        </p:nvSpPr>
        <p:spPr>
          <a:xfrm>
            <a:off x="1936750" y="3051175"/>
            <a:ext cx="349250" cy="1673225"/>
          </a:xfrm>
          <a:custGeom>
            <a:avLst/>
            <a:gdLst>
              <a:gd name="connsiteX0" fmla="*/ 159657 w 188686"/>
              <a:gd name="connsiteY0" fmla="*/ 0 h 1625600"/>
              <a:gd name="connsiteX1" fmla="*/ 159657 w 188686"/>
              <a:gd name="connsiteY1" fmla="*/ 0 h 1625600"/>
              <a:gd name="connsiteX2" fmla="*/ 174172 w 188686"/>
              <a:gd name="connsiteY2" fmla="*/ 856343 h 1625600"/>
              <a:gd name="connsiteX3" fmla="*/ 188686 w 188686"/>
              <a:gd name="connsiteY3" fmla="*/ 928914 h 1625600"/>
              <a:gd name="connsiteX4" fmla="*/ 174172 w 188686"/>
              <a:gd name="connsiteY4" fmla="*/ 1465943 h 1625600"/>
              <a:gd name="connsiteX5" fmla="*/ 145143 w 188686"/>
              <a:gd name="connsiteY5" fmla="*/ 1553028 h 1625600"/>
              <a:gd name="connsiteX6" fmla="*/ 87086 w 188686"/>
              <a:gd name="connsiteY6" fmla="*/ 1625600 h 1625600"/>
              <a:gd name="connsiteX7" fmla="*/ 29029 w 188686"/>
              <a:gd name="connsiteY7" fmla="*/ 1538514 h 1625600"/>
              <a:gd name="connsiteX8" fmla="*/ 0 w 188686"/>
              <a:gd name="connsiteY8" fmla="*/ 870857 h 1625600"/>
              <a:gd name="connsiteX9" fmla="*/ 29029 w 188686"/>
              <a:gd name="connsiteY9" fmla="*/ 464457 h 1625600"/>
              <a:gd name="connsiteX10" fmla="*/ 43543 w 188686"/>
              <a:gd name="connsiteY10" fmla="*/ 420914 h 1625600"/>
              <a:gd name="connsiteX11" fmla="*/ 72572 w 188686"/>
              <a:gd name="connsiteY11" fmla="*/ 377371 h 1625600"/>
              <a:gd name="connsiteX12" fmla="*/ 58057 w 188686"/>
              <a:gd name="connsiteY12" fmla="*/ 275771 h 1625600"/>
              <a:gd name="connsiteX13" fmla="*/ 101600 w 188686"/>
              <a:gd name="connsiteY13" fmla="*/ 116114 h 1625600"/>
              <a:gd name="connsiteX14" fmla="*/ 159657 w 188686"/>
              <a:gd name="connsiteY1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8686" h="1625600">
                <a:moveTo>
                  <a:pt x="159657" y="0"/>
                </a:moveTo>
                <a:lnTo>
                  <a:pt x="159657" y="0"/>
                </a:lnTo>
                <a:cubicBezTo>
                  <a:pt x="164495" y="285448"/>
                  <a:pt x="165255" y="570994"/>
                  <a:pt x="174172" y="856343"/>
                </a:cubicBezTo>
                <a:cubicBezTo>
                  <a:pt x="174943" y="881000"/>
                  <a:pt x="188686" y="904245"/>
                  <a:pt x="188686" y="928914"/>
                </a:cubicBezTo>
                <a:cubicBezTo>
                  <a:pt x="188686" y="1107989"/>
                  <a:pt x="186635" y="1287302"/>
                  <a:pt x="174172" y="1465943"/>
                </a:cubicBezTo>
                <a:cubicBezTo>
                  <a:pt x="172042" y="1496467"/>
                  <a:pt x="154819" y="1524000"/>
                  <a:pt x="145143" y="1553028"/>
                </a:cubicBezTo>
                <a:cubicBezTo>
                  <a:pt x="125112" y="1613121"/>
                  <a:pt x="143360" y="1588084"/>
                  <a:pt x="87086" y="1625600"/>
                </a:cubicBezTo>
                <a:cubicBezTo>
                  <a:pt x="40944" y="1594839"/>
                  <a:pt x="31765" y="1602822"/>
                  <a:pt x="29029" y="1538514"/>
                </a:cubicBezTo>
                <a:cubicBezTo>
                  <a:pt x="15" y="856674"/>
                  <a:pt x="81363" y="1114934"/>
                  <a:pt x="0" y="870857"/>
                </a:cubicBezTo>
                <a:cubicBezTo>
                  <a:pt x="5911" y="740829"/>
                  <a:pt x="-255" y="596239"/>
                  <a:pt x="29029" y="464457"/>
                </a:cubicBezTo>
                <a:cubicBezTo>
                  <a:pt x="32348" y="449522"/>
                  <a:pt x="36701" y="434598"/>
                  <a:pt x="43543" y="420914"/>
                </a:cubicBezTo>
                <a:cubicBezTo>
                  <a:pt x="51344" y="405312"/>
                  <a:pt x="62896" y="391885"/>
                  <a:pt x="72572" y="377371"/>
                </a:cubicBezTo>
                <a:cubicBezTo>
                  <a:pt x="67734" y="343504"/>
                  <a:pt x="58057" y="309982"/>
                  <a:pt x="58057" y="275771"/>
                </a:cubicBezTo>
                <a:cubicBezTo>
                  <a:pt x="58057" y="248511"/>
                  <a:pt x="90218" y="133186"/>
                  <a:pt x="101600" y="116114"/>
                </a:cubicBezTo>
                <a:cubicBezTo>
                  <a:pt x="136630" y="63570"/>
                  <a:pt x="149981" y="19352"/>
                  <a:pt x="159657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600200" y="3802063"/>
            <a:ext cx="465138" cy="363537"/>
          </a:xfrm>
          <a:custGeom>
            <a:avLst/>
            <a:gdLst>
              <a:gd name="connsiteX0" fmla="*/ 465599 w 465599"/>
              <a:gd name="connsiteY0" fmla="*/ 362857 h 362857"/>
              <a:gd name="connsiteX1" fmla="*/ 465599 w 465599"/>
              <a:gd name="connsiteY1" fmla="*/ 362857 h 362857"/>
              <a:gd name="connsiteX2" fmla="*/ 247884 w 465599"/>
              <a:gd name="connsiteY2" fmla="*/ 348343 h 362857"/>
              <a:gd name="connsiteX3" fmla="*/ 30170 w 465599"/>
              <a:gd name="connsiteY3" fmla="*/ 319314 h 362857"/>
              <a:gd name="connsiteX4" fmla="*/ 15656 w 465599"/>
              <a:gd name="connsiteY4" fmla="*/ 188686 h 362857"/>
              <a:gd name="connsiteX5" fmla="*/ 73713 w 465599"/>
              <a:gd name="connsiteY5" fmla="*/ 0 h 362857"/>
              <a:gd name="connsiteX6" fmla="*/ 407542 w 465599"/>
              <a:gd name="connsiteY6" fmla="*/ 14514 h 362857"/>
              <a:gd name="connsiteX7" fmla="*/ 422056 w 465599"/>
              <a:gd name="connsiteY7" fmla="*/ 58057 h 362857"/>
              <a:gd name="connsiteX8" fmla="*/ 393027 w 465599"/>
              <a:gd name="connsiteY8" fmla="*/ 246743 h 362857"/>
              <a:gd name="connsiteX9" fmla="*/ 363999 w 465599"/>
              <a:gd name="connsiteY9" fmla="*/ 290286 h 362857"/>
              <a:gd name="connsiteX10" fmla="*/ 393027 w 465599"/>
              <a:gd name="connsiteY10" fmla="*/ 362857 h 362857"/>
              <a:gd name="connsiteX11" fmla="*/ 465599 w 465599"/>
              <a:gd name="connsiteY11" fmla="*/ 362857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5599" h="362857">
                <a:moveTo>
                  <a:pt x="465599" y="362857"/>
                </a:moveTo>
                <a:lnTo>
                  <a:pt x="465599" y="362857"/>
                </a:lnTo>
                <a:cubicBezTo>
                  <a:pt x="393027" y="358019"/>
                  <a:pt x="320343" y="354644"/>
                  <a:pt x="247884" y="348343"/>
                </a:cubicBezTo>
                <a:cubicBezTo>
                  <a:pt x="199970" y="344176"/>
                  <a:pt x="80796" y="326546"/>
                  <a:pt x="30170" y="319314"/>
                </a:cubicBezTo>
                <a:cubicBezTo>
                  <a:pt x="-17758" y="247421"/>
                  <a:pt x="2620" y="299496"/>
                  <a:pt x="15656" y="188686"/>
                </a:cubicBezTo>
                <a:cubicBezTo>
                  <a:pt x="36885" y="8232"/>
                  <a:pt x="-15971" y="59788"/>
                  <a:pt x="73713" y="0"/>
                </a:cubicBezTo>
                <a:cubicBezTo>
                  <a:pt x="184989" y="4838"/>
                  <a:pt x="297676" y="-3797"/>
                  <a:pt x="407542" y="14514"/>
                </a:cubicBezTo>
                <a:cubicBezTo>
                  <a:pt x="422633" y="17029"/>
                  <a:pt x="422056" y="42758"/>
                  <a:pt x="422056" y="58057"/>
                </a:cubicBezTo>
                <a:cubicBezTo>
                  <a:pt x="422056" y="91368"/>
                  <a:pt x="417872" y="197052"/>
                  <a:pt x="393027" y="246743"/>
                </a:cubicBezTo>
                <a:cubicBezTo>
                  <a:pt x="385226" y="262345"/>
                  <a:pt x="373675" y="275772"/>
                  <a:pt x="363999" y="290286"/>
                </a:cubicBezTo>
                <a:cubicBezTo>
                  <a:pt x="380172" y="354981"/>
                  <a:pt x="364408" y="334238"/>
                  <a:pt x="393027" y="362857"/>
                </a:cubicBezTo>
                <a:lnTo>
                  <a:pt x="465599" y="36285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27657" name="Group 1"/>
          <p:cNvGrpSpPr>
            <a:grpSpLocks/>
          </p:cNvGrpSpPr>
          <p:nvPr/>
        </p:nvGrpSpPr>
        <p:grpSpPr bwMode="auto">
          <a:xfrm>
            <a:off x="1879600" y="3276600"/>
            <a:ext cx="103188" cy="1430338"/>
            <a:chOff x="1864518" y="3276601"/>
            <a:chExt cx="51935" cy="1429656"/>
          </a:xfrm>
        </p:grpSpPr>
        <p:sp>
          <p:nvSpPr>
            <p:cNvPr id="27669" name="Freeform 3"/>
            <p:cNvSpPr>
              <a:spLocks noChangeAspect="1"/>
            </p:cNvSpPr>
            <p:nvPr/>
          </p:nvSpPr>
          <p:spPr bwMode="auto">
            <a:xfrm rot="-5400000">
              <a:off x="1198959" y="3942160"/>
              <a:ext cx="1371600" cy="40481"/>
            </a:xfrm>
            <a:custGeom>
              <a:avLst/>
              <a:gdLst>
                <a:gd name="T0" fmla="*/ 0 w 1728"/>
                <a:gd name="T1" fmla="*/ 2147483646 h 51"/>
                <a:gd name="T2" fmla="*/ 2147483646 w 1728"/>
                <a:gd name="T3" fmla="*/ 2147483646 h 51"/>
                <a:gd name="T4" fmla="*/ 2147483646 w 1728"/>
                <a:gd name="T5" fmla="*/ 2147483646 h 51"/>
                <a:gd name="T6" fmla="*/ 2147483646 w 1728"/>
                <a:gd name="T7" fmla="*/ 2147483646 h 51"/>
                <a:gd name="T8" fmla="*/ 2147483646 w 1728"/>
                <a:gd name="T9" fmla="*/ 2147483646 h 51"/>
                <a:gd name="T10" fmla="*/ 2147483646 w 1728"/>
                <a:gd name="T11" fmla="*/ 2147483646 h 51"/>
                <a:gd name="T12" fmla="*/ 2147483646 w 1728"/>
                <a:gd name="T13" fmla="*/ 2147483646 h 51"/>
                <a:gd name="T14" fmla="*/ 2147483646 w 1728"/>
                <a:gd name="T15" fmla="*/ 2147483646 h 51"/>
                <a:gd name="T16" fmla="*/ 2147483646 w 1728"/>
                <a:gd name="T17" fmla="*/ 2147483646 h 51"/>
                <a:gd name="T18" fmla="*/ 2147483646 w 1728"/>
                <a:gd name="T19" fmla="*/ 2147483646 h 51"/>
                <a:gd name="T20" fmla="*/ 2147483646 w 1728"/>
                <a:gd name="T21" fmla="*/ 2147483646 h 51"/>
                <a:gd name="T22" fmla="*/ 2147483646 w 1728"/>
                <a:gd name="T23" fmla="*/ 2147483646 h 51"/>
                <a:gd name="T24" fmla="*/ 2147483646 w 1728"/>
                <a:gd name="T25" fmla="*/ 2147483646 h 51"/>
                <a:gd name="T26" fmla="*/ 2147483646 w 1728"/>
                <a:gd name="T27" fmla="*/ 2147483646 h 51"/>
                <a:gd name="T28" fmla="*/ 2147483646 w 1728"/>
                <a:gd name="T29" fmla="*/ 2147483646 h 51"/>
                <a:gd name="T30" fmla="*/ 2147483646 w 1728"/>
                <a:gd name="T31" fmla="*/ 2147483646 h 51"/>
                <a:gd name="T32" fmla="*/ 2147483646 w 1728"/>
                <a:gd name="T33" fmla="*/ 2147483646 h 51"/>
                <a:gd name="T34" fmla="*/ 2147483646 w 1728"/>
                <a:gd name="T35" fmla="*/ 2147483646 h 51"/>
                <a:gd name="T36" fmla="*/ 2147483646 w 1728"/>
                <a:gd name="T37" fmla="*/ 2147483646 h 51"/>
                <a:gd name="T38" fmla="*/ 2147483646 w 1728"/>
                <a:gd name="T39" fmla="*/ 2147483646 h 5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728"/>
                <a:gd name="T61" fmla="*/ 0 h 51"/>
                <a:gd name="T62" fmla="*/ 1728 w 1728"/>
                <a:gd name="T63" fmla="*/ 51 h 5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728" h="51">
                  <a:moveTo>
                    <a:pt x="0" y="51"/>
                  </a:moveTo>
                  <a:cubicBezTo>
                    <a:pt x="32" y="27"/>
                    <a:pt x="64" y="3"/>
                    <a:pt x="96" y="3"/>
                  </a:cubicBezTo>
                  <a:cubicBezTo>
                    <a:pt x="128" y="3"/>
                    <a:pt x="160" y="51"/>
                    <a:pt x="192" y="51"/>
                  </a:cubicBezTo>
                  <a:cubicBezTo>
                    <a:pt x="224" y="51"/>
                    <a:pt x="256" y="3"/>
                    <a:pt x="288" y="3"/>
                  </a:cubicBezTo>
                  <a:cubicBezTo>
                    <a:pt x="320" y="3"/>
                    <a:pt x="352" y="51"/>
                    <a:pt x="384" y="51"/>
                  </a:cubicBezTo>
                  <a:cubicBezTo>
                    <a:pt x="416" y="51"/>
                    <a:pt x="448" y="3"/>
                    <a:pt x="480" y="3"/>
                  </a:cubicBezTo>
                  <a:cubicBezTo>
                    <a:pt x="512" y="3"/>
                    <a:pt x="544" y="51"/>
                    <a:pt x="576" y="51"/>
                  </a:cubicBezTo>
                  <a:cubicBezTo>
                    <a:pt x="608" y="51"/>
                    <a:pt x="640" y="3"/>
                    <a:pt x="672" y="3"/>
                  </a:cubicBezTo>
                  <a:cubicBezTo>
                    <a:pt x="704" y="3"/>
                    <a:pt x="736" y="51"/>
                    <a:pt x="768" y="51"/>
                  </a:cubicBezTo>
                  <a:cubicBezTo>
                    <a:pt x="800" y="51"/>
                    <a:pt x="832" y="3"/>
                    <a:pt x="864" y="3"/>
                  </a:cubicBezTo>
                  <a:cubicBezTo>
                    <a:pt x="896" y="3"/>
                    <a:pt x="928" y="51"/>
                    <a:pt x="960" y="51"/>
                  </a:cubicBezTo>
                  <a:cubicBezTo>
                    <a:pt x="992" y="51"/>
                    <a:pt x="1024" y="3"/>
                    <a:pt x="1056" y="3"/>
                  </a:cubicBezTo>
                  <a:cubicBezTo>
                    <a:pt x="1088" y="3"/>
                    <a:pt x="1120" y="51"/>
                    <a:pt x="1152" y="51"/>
                  </a:cubicBezTo>
                  <a:cubicBezTo>
                    <a:pt x="1184" y="51"/>
                    <a:pt x="1216" y="3"/>
                    <a:pt x="1248" y="3"/>
                  </a:cubicBezTo>
                  <a:cubicBezTo>
                    <a:pt x="1280" y="3"/>
                    <a:pt x="1312" y="51"/>
                    <a:pt x="1344" y="51"/>
                  </a:cubicBezTo>
                  <a:cubicBezTo>
                    <a:pt x="1376" y="51"/>
                    <a:pt x="1408" y="3"/>
                    <a:pt x="1440" y="3"/>
                  </a:cubicBezTo>
                  <a:cubicBezTo>
                    <a:pt x="1472" y="3"/>
                    <a:pt x="1504" y="51"/>
                    <a:pt x="1536" y="51"/>
                  </a:cubicBezTo>
                  <a:cubicBezTo>
                    <a:pt x="1568" y="51"/>
                    <a:pt x="1607" y="6"/>
                    <a:pt x="1632" y="3"/>
                  </a:cubicBezTo>
                  <a:cubicBezTo>
                    <a:pt x="1657" y="0"/>
                    <a:pt x="1670" y="22"/>
                    <a:pt x="1686" y="30"/>
                  </a:cubicBezTo>
                  <a:cubicBezTo>
                    <a:pt x="1702" y="38"/>
                    <a:pt x="1719" y="47"/>
                    <a:pt x="1728" y="5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0" name="Freeform 3"/>
            <p:cNvSpPr>
              <a:spLocks noChangeAspect="1"/>
            </p:cNvSpPr>
            <p:nvPr/>
          </p:nvSpPr>
          <p:spPr bwMode="auto">
            <a:xfrm rot="-5400000">
              <a:off x="1210413" y="4000216"/>
              <a:ext cx="1371600" cy="40481"/>
            </a:xfrm>
            <a:custGeom>
              <a:avLst/>
              <a:gdLst>
                <a:gd name="T0" fmla="*/ 0 w 1728"/>
                <a:gd name="T1" fmla="*/ 2147483646 h 51"/>
                <a:gd name="T2" fmla="*/ 2147483646 w 1728"/>
                <a:gd name="T3" fmla="*/ 2147483646 h 51"/>
                <a:gd name="T4" fmla="*/ 2147483646 w 1728"/>
                <a:gd name="T5" fmla="*/ 2147483646 h 51"/>
                <a:gd name="T6" fmla="*/ 2147483646 w 1728"/>
                <a:gd name="T7" fmla="*/ 2147483646 h 51"/>
                <a:gd name="T8" fmla="*/ 2147483646 w 1728"/>
                <a:gd name="T9" fmla="*/ 2147483646 h 51"/>
                <a:gd name="T10" fmla="*/ 2147483646 w 1728"/>
                <a:gd name="T11" fmla="*/ 2147483646 h 51"/>
                <a:gd name="T12" fmla="*/ 2147483646 w 1728"/>
                <a:gd name="T13" fmla="*/ 2147483646 h 51"/>
                <a:gd name="T14" fmla="*/ 2147483646 w 1728"/>
                <a:gd name="T15" fmla="*/ 2147483646 h 51"/>
                <a:gd name="T16" fmla="*/ 2147483646 w 1728"/>
                <a:gd name="T17" fmla="*/ 2147483646 h 51"/>
                <a:gd name="T18" fmla="*/ 2147483646 w 1728"/>
                <a:gd name="T19" fmla="*/ 2147483646 h 51"/>
                <a:gd name="T20" fmla="*/ 2147483646 w 1728"/>
                <a:gd name="T21" fmla="*/ 2147483646 h 51"/>
                <a:gd name="T22" fmla="*/ 2147483646 w 1728"/>
                <a:gd name="T23" fmla="*/ 2147483646 h 51"/>
                <a:gd name="T24" fmla="*/ 2147483646 w 1728"/>
                <a:gd name="T25" fmla="*/ 2147483646 h 51"/>
                <a:gd name="T26" fmla="*/ 2147483646 w 1728"/>
                <a:gd name="T27" fmla="*/ 2147483646 h 51"/>
                <a:gd name="T28" fmla="*/ 2147483646 w 1728"/>
                <a:gd name="T29" fmla="*/ 2147483646 h 51"/>
                <a:gd name="T30" fmla="*/ 2147483646 w 1728"/>
                <a:gd name="T31" fmla="*/ 2147483646 h 51"/>
                <a:gd name="T32" fmla="*/ 2147483646 w 1728"/>
                <a:gd name="T33" fmla="*/ 2147483646 h 51"/>
                <a:gd name="T34" fmla="*/ 2147483646 w 1728"/>
                <a:gd name="T35" fmla="*/ 2147483646 h 51"/>
                <a:gd name="T36" fmla="*/ 2147483646 w 1728"/>
                <a:gd name="T37" fmla="*/ 2147483646 h 51"/>
                <a:gd name="T38" fmla="*/ 2147483646 w 1728"/>
                <a:gd name="T39" fmla="*/ 2147483646 h 5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728"/>
                <a:gd name="T61" fmla="*/ 0 h 51"/>
                <a:gd name="T62" fmla="*/ 1728 w 1728"/>
                <a:gd name="T63" fmla="*/ 51 h 5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728" h="51">
                  <a:moveTo>
                    <a:pt x="0" y="51"/>
                  </a:moveTo>
                  <a:cubicBezTo>
                    <a:pt x="32" y="27"/>
                    <a:pt x="64" y="3"/>
                    <a:pt x="96" y="3"/>
                  </a:cubicBezTo>
                  <a:cubicBezTo>
                    <a:pt x="128" y="3"/>
                    <a:pt x="160" y="51"/>
                    <a:pt x="192" y="51"/>
                  </a:cubicBezTo>
                  <a:cubicBezTo>
                    <a:pt x="224" y="51"/>
                    <a:pt x="256" y="3"/>
                    <a:pt x="288" y="3"/>
                  </a:cubicBezTo>
                  <a:cubicBezTo>
                    <a:pt x="320" y="3"/>
                    <a:pt x="352" y="51"/>
                    <a:pt x="384" y="51"/>
                  </a:cubicBezTo>
                  <a:cubicBezTo>
                    <a:pt x="416" y="51"/>
                    <a:pt x="448" y="3"/>
                    <a:pt x="480" y="3"/>
                  </a:cubicBezTo>
                  <a:cubicBezTo>
                    <a:pt x="512" y="3"/>
                    <a:pt x="544" y="51"/>
                    <a:pt x="576" y="51"/>
                  </a:cubicBezTo>
                  <a:cubicBezTo>
                    <a:pt x="608" y="51"/>
                    <a:pt x="640" y="3"/>
                    <a:pt x="672" y="3"/>
                  </a:cubicBezTo>
                  <a:cubicBezTo>
                    <a:pt x="704" y="3"/>
                    <a:pt x="736" y="51"/>
                    <a:pt x="768" y="51"/>
                  </a:cubicBezTo>
                  <a:cubicBezTo>
                    <a:pt x="800" y="51"/>
                    <a:pt x="832" y="3"/>
                    <a:pt x="864" y="3"/>
                  </a:cubicBezTo>
                  <a:cubicBezTo>
                    <a:pt x="896" y="3"/>
                    <a:pt x="928" y="51"/>
                    <a:pt x="960" y="51"/>
                  </a:cubicBezTo>
                  <a:cubicBezTo>
                    <a:pt x="992" y="51"/>
                    <a:pt x="1024" y="3"/>
                    <a:pt x="1056" y="3"/>
                  </a:cubicBezTo>
                  <a:cubicBezTo>
                    <a:pt x="1088" y="3"/>
                    <a:pt x="1120" y="51"/>
                    <a:pt x="1152" y="51"/>
                  </a:cubicBezTo>
                  <a:cubicBezTo>
                    <a:pt x="1184" y="51"/>
                    <a:pt x="1216" y="3"/>
                    <a:pt x="1248" y="3"/>
                  </a:cubicBezTo>
                  <a:cubicBezTo>
                    <a:pt x="1280" y="3"/>
                    <a:pt x="1312" y="51"/>
                    <a:pt x="1344" y="51"/>
                  </a:cubicBezTo>
                  <a:cubicBezTo>
                    <a:pt x="1376" y="51"/>
                    <a:pt x="1408" y="3"/>
                    <a:pt x="1440" y="3"/>
                  </a:cubicBezTo>
                  <a:cubicBezTo>
                    <a:pt x="1472" y="3"/>
                    <a:pt x="1504" y="51"/>
                    <a:pt x="1536" y="51"/>
                  </a:cubicBezTo>
                  <a:cubicBezTo>
                    <a:pt x="1568" y="51"/>
                    <a:pt x="1607" y="6"/>
                    <a:pt x="1632" y="3"/>
                  </a:cubicBezTo>
                  <a:cubicBezTo>
                    <a:pt x="1657" y="0"/>
                    <a:pt x="1670" y="22"/>
                    <a:pt x="1686" y="30"/>
                  </a:cubicBezTo>
                  <a:cubicBezTo>
                    <a:pt x="1702" y="38"/>
                    <a:pt x="1719" y="47"/>
                    <a:pt x="1728" y="5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7658" name="Group 16"/>
          <p:cNvGrpSpPr>
            <a:grpSpLocks/>
          </p:cNvGrpSpPr>
          <p:nvPr/>
        </p:nvGrpSpPr>
        <p:grpSpPr bwMode="auto">
          <a:xfrm>
            <a:off x="2197100" y="3276600"/>
            <a:ext cx="103188" cy="1430338"/>
            <a:chOff x="1864518" y="3276601"/>
            <a:chExt cx="51935" cy="1429656"/>
          </a:xfrm>
        </p:grpSpPr>
        <p:sp>
          <p:nvSpPr>
            <p:cNvPr id="27667" name="Freeform 3"/>
            <p:cNvSpPr>
              <a:spLocks noChangeAspect="1"/>
            </p:cNvSpPr>
            <p:nvPr/>
          </p:nvSpPr>
          <p:spPr bwMode="auto">
            <a:xfrm rot="-5400000">
              <a:off x="1198959" y="3942160"/>
              <a:ext cx="1371600" cy="40481"/>
            </a:xfrm>
            <a:custGeom>
              <a:avLst/>
              <a:gdLst>
                <a:gd name="T0" fmla="*/ 0 w 1728"/>
                <a:gd name="T1" fmla="*/ 2147483646 h 51"/>
                <a:gd name="T2" fmla="*/ 2147483646 w 1728"/>
                <a:gd name="T3" fmla="*/ 2147483646 h 51"/>
                <a:gd name="T4" fmla="*/ 2147483646 w 1728"/>
                <a:gd name="T5" fmla="*/ 2147483646 h 51"/>
                <a:gd name="T6" fmla="*/ 2147483646 w 1728"/>
                <a:gd name="T7" fmla="*/ 2147483646 h 51"/>
                <a:gd name="T8" fmla="*/ 2147483646 w 1728"/>
                <a:gd name="T9" fmla="*/ 2147483646 h 51"/>
                <a:gd name="T10" fmla="*/ 2147483646 w 1728"/>
                <a:gd name="T11" fmla="*/ 2147483646 h 51"/>
                <a:gd name="T12" fmla="*/ 2147483646 w 1728"/>
                <a:gd name="T13" fmla="*/ 2147483646 h 51"/>
                <a:gd name="T14" fmla="*/ 2147483646 w 1728"/>
                <a:gd name="T15" fmla="*/ 2147483646 h 51"/>
                <a:gd name="T16" fmla="*/ 2147483646 w 1728"/>
                <a:gd name="T17" fmla="*/ 2147483646 h 51"/>
                <a:gd name="T18" fmla="*/ 2147483646 w 1728"/>
                <a:gd name="T19" fmla="*/ 2147483646 h 51"/>
                <a:gd name="T20" fmla="*/ 2147483646 w 1728"/>
                <a:gd name="T21" fmla="*/ 2147483646 h 51"/>
                <a:gd name="T22" fmla="*/ 2147483646 w 1728"/>
                <a:gd name="T23" fmla="*/ 2147483646 h 51"/>
                <a:gd name="T24" fmla="*/ 2147483646 w 1728"/>
                <a:gd name="T25" fmla="*/ 2147483646 h 51"/>
                <a:gd name="T26" fmla="*/ 2147483646 w 1728"/>
                <a:gd name="T27" fmla="*/ 2147483646 h 51"/>
                <a:gd name="T28" fmla="*/ 2147483646 w 1728"/>
                <a:gd name="T29" fmla="*/ 2147483646 h 51"/>
                <a:gd name="T30" fmla="*/ 2147483646 w 1728"/>
                <a:gd name="T31" fmla="*/ 2147483646 h 51"/>
                <a:gd name="T32" fmla="*/ 2147483646 w 1728"/>
                <a:gd name="T33" fmla="*/ 2147483646 h 51"/>
                <a:gd name="T34" fmla="*/ 2147483646 w 1728"/>
                <a:gd name="T35" fmla="*/ 2147483646 h 51"/>
                <a:gd name="T36" fmla="*/ 2147483646 w 1728"/>
                <a:gd name="T37" fmla="*/ 2147483646 h 51"/>
                <a:gd name="T38" fmla="*/ 2147483646 w 1728"/>
                <a:gd name="T39" fmla="*/ 2147483646 h 5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728"/>
                <a:gd name="T61" fmla="*/ 0 h 51"/>
                <a:gd name="T62" fmla="*/ 1728 w 1728"/>
                <a:gd name="T63" fmla="*/ 51 h 5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728" h="51">
                  <a:moveTo>
                    <a:pt x="0" y="51"/>
                  </a:moveTo>
                  <a:cubicBezTo>
                    <a:pt x="32" y="27"/>
                    <a:pt x="64" y="3"/>
                    <a:pt x="96" y="3"/>
                  </a:cubicBezTo>
                  <a:cubicBezTo>
                    <a:pt x="128" y="3"/>
                    <a:pt x="160" y="51"/>
                    <a:pt x="192" y="51"/>
                  </a:cubicBezTo>
                  <a:cubicBezTo>
                    <a:pt x="224" y="51"/>
                    <a:pt x="256" y="3"/>
                    <a:pt x="288" y="3"/>
                  </a:cubicBezTo>
                  <a:cubicBezTo>
                    <a:pt x="320" y="3"/>
                    <a:pt x="352" y="51"/>
                    <a:pt x="384" y="51"/>
                  </a:cubicBezTo>
                  <a:cubicBezTo>
                    <a:pt x="416" y="51"/>
                    <a:pt x="448" y="3"/>
                    <a:pt x="480" y="3"/>
                  </a:cubicBezTo>
                  <a:cubicBezTo>
                    <a:pt x="512" y="3"/>
                    <a:pt x="544" y="51"/>
                    <a:pt x="576" y="51"/>
                  </a:cubicBezTo>
                  <a:cubicBezTo>
                    <a:pt x="608" y="51"/>
                    <a:pt x="640" y="3"/>
                    <a:pt x="672" y="3"/>
                  </a:cubicBezTo>
                  <a:cubicBezTo>
                    <a:pt x="704" y="3"/>
                    <a:pt x="736" y="51"/>
                    <a:pt x="768" y="51"/>
                  </a:cubicBezTo>
                  <a:cubicBezTo>
                    <a:pt x="800" y="51"/>
                    <a:pt x="832" y="3"/>
                    <a:pt x="864" y="3"/>
                  </a:cubicBezTo>
                  <a:cubicBezTo>
                    <a:pt x="896" y="3"/>
                    <a:pt x="928" y="51"/>
                    <a:pt x="960" y="51"/>
                  </a:cubicBezTo>
                  <a:cubicBezTo>
                    <a:pt x="992" y="51"/>
                    <a:pt x="1024" y="3"/>
                    <a:pt x="1056" y="3"/>
                  </a:cubicBezTo>
                  <a:cubicBezTo>
                    <a:pt x="1088" y="3"/>
                    <a:pt x="1120" y="51"/>
                    <a:pt x="1152" y="51"/>
                  </a:cubicBezTo>
                  <a:cubicBezTo>
                    <a:pt x="1184" y="51"/>
                    <a:pt x="1216" y="3"/>
                    <a:pt x="1248" y="3"/>
                  </a:cubicBezTo>
                  <a:cubicBezTo>
                    <a:pt x="1280" y="3"/>
                    <a:pt x="1312" y="51"/>
                    <a:pt x="1344" y="51"/>
                  </a:cubicBezTo>
                  <a:cubicBezTo>
                    <a:pt x="1376" y="51"/>
                    <a:pt x="1408" y="3"/>
                    <a:pt x="1440" y="3"/>
                  </a:cubicBezTo>
                  <a:cubicBezTo>
                    <a:pt x="1472" y="3"/>
                    <a:pt x="1504" y="51"/>
                    <a:pt x="1536" y="51"/>
                  </a:cubicBezTo>
                  <a:cubicBezTo>
                    <a:pt x="1568" y="51"/>
                    <a:pt x="1607" y="6"/>
                    <a:pt x="1632" y="3"/>
                  </a:cubicBezTo>
                  <a:cubicBezTo>
                    <a:pt x="1657" y="0"/>
                    <a:pt x="1670" y="22"/>
                    <a:pt x="1686" y="30"/>
                  </a:cubicBezTo>
                  <a:cubicBezTo>
                    <a:pt x="1702" y="38"/>
                    <a:pt x="1719" y="47"/>
                    <a:pt x="1728" y="5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8" name="Freeform 3"/>
            <p:cNvSpPr>
              <a:spLocks noChangeAspect="1"/>
            </p:cNvSpPr>
            <p:nvPr/>
          </p:nvSpPr>
          <p:spPr bwMode="auto">
            <a:xfrm rot="-5400000">
              <a:off x="1210413" y="4000216"/>
              <a:ext cx="1371600" cy="40481"/>
            </a:xfrm>
            <a:custGeom>
              <a:avLst/>
              <a:gdLst>
                <a:gd name="T0" fmla="*/ 0 w 1728"/>
                <a:gd name="T1" fmla="*/ 2147483646 h 51"/>
                <a:gd name="T2" fmla="*/ 2147483646 w 1728"/>
                <a:gd name="T3" fmla="*/ 2147483646 h 51"/>
                <a:gd name="T4" fmla="*/ 2147483646 w 1728"/>
                <a:gd name="T5" fmla="*/ 2147483646 h 51"/>
                <a:gd name="T6" fmla="*/ 2147483646 w 1728"/>
                <a:gd name="T7" fmla="*/ 2147483646 h 51"/>
                <a:gd name="T8" fmla="*/ 2147483646 w 1728"/>
                <a:gd name="T9" fmla="*/ 2147483646 h 51"/>
                <a:gd name="T10" fmla="*/ 2147483646 w 1728"/>
                <a:gd name="T11" fmla="*/ 2147483646 h 51"/>
                <a:gd name="T12" fmla="*/ 2147483646 w 1728"/>
                <a:gd name="T13" fmla="*/ 2147483646 h 51"/>
                <a:gd name="T14" fmla="*/ 2147483646 w 1728"/>
                <a:gd name="T15" fmla="*/ 2147483646 h 51"/>
                <a:gd name="T16" fmla="*/ 2147483646 w 1728"/>
                <a:gd name="T17" fmla="*/ 2147483646 h 51"/>
                <a:gd name="T18" fmla="*/ 2147483646 w 1728"/>
                <a:gd name="T19" fmla="*/ 2147483646 h 51"/>
                <a:gd name="T20" fmla="*/ 2147483646 w 1728"/>
                <a:gd name="T21" fmla="*/ 2147483646 h 51"/>
                <a:gd name="T22" fmla="*/ 2147483646 w 1728"/>
                <a:gd name="T23" fmla="*/ 2147483646 h 51"/>
                <a:gd name="T24" fmla="*/ 2147483646 w 1728"/>
                <a:gd name="T25" fmla="*/ 2147483646 h 51"/>
                <a:gd name="T26" fmla="*/ 2147483646 w 1728"/>
                <a:gd name="T27" fmla="*/ 2147483646 h 51"/>
                <a:gd name="T28" fmla="*/ 2147483646 w 1728"/>
                <a:gd name="T29" fmla="*/ 2147483646 h 51"/>
                <a:gd name="T30" fmla="*/ 2147483646 w 1728"/>
                <a:gd name="T31" fmla="*/ 2147483646 h 51"/>
                <a:gd name="T32" fmla="*/ 2147483646 w 1728"/>
                <a:gd name="T33" fmla="*/ 2147483646 h 51"/>
                <a:gd name="T34" fmla="*/ 2147483646 w 1728"/>
                <a:gd name="T35" fmla="*/ 2147483646 h 51"/>
                <a:gd name="T36" fmla="*/ 2147483646 w 1728"/>
                <a:gd name="T37" fmla="*/ 2147483646 h 51"/>
                <a:gd name="T38" fmla="*/ 2147483646 w 1728"/>
                <a:gd name="T39" fmla="*/ 2147483646 h 5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728"/>
                <a:gd name="T61" fmla="*/ 0 h 51"/>
                <a:gd name="T62" fmla="*/ 1728 w 1728"/>
                <a:gd name="T63" fmla="*/ 51 h 5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728" h="51">
                  <a:moveTo>
                    <a:pt x="0" y="51"/>
                  </a:moveTo>
                  <a:cubicBezTo>
                    <a:pt x="32" y="27"/>
                    <a:pt x="64" y="3"/>
                    <a:pt x="96" y="3"/>
                  </a:cubicBezTo>
                  <a:cubicBezTo>
                    <a:pt x="128" y="3"/>
                    <a:pt x="160" y="51"/>
                    <a:pt x="192" y="51"/>
                  </a:cubicBezTo>
                  <a:cubicBezTo>
                    <a:pt x="224" y="51"/>
                    <a:pt x="256" y="3"/>
                    <a:pt x="288" y="3"/>
                  </a:cubicBezTo>
                  <a:cubicBezTo>
                    <a:pt x="320" y="3"/>
                    <a:pt x="352" y="51"/>
                    <a:pt x="384" y="51"/>
                  </a:cubicBezTo>
                  <a:cubicBezTo>
                    <a:pt x="416" y="51"/>
                    <a:pt x="448" y="3"/>
                    <a:pt x="480" y="3"/>
                  </a:cubicBezTo>
                  <a:cubicBezTo>
                    <a:pt x="512" y="3"/>
                    <a:pt x="544" y="51"/>
                    <a:pt x="576" y="51"/>
                  </a:cubicBezTo>
                  <a:cubicBezTo>
                    <a:pt x="608" y="51"/>
                    <a:pt x="640" y="3"/>
                    <a:pt x="672" y="3"/>
                  </a:cubicBezTo>
                  <a:cubicBezTo>
                    <a:pt x="704" y="3"/>
                    <a:pt x="736" y="51"/>
                    <a:pt x="768" y="51"/>
                  </a:cubicBezTo>
                  <a:cubicBezTo>
                    <a:pt x="800" y="51"/>
                    <a:pt x="832" y="3"/>
                    <a:pt x="864" y="3"/>
                  </a:cubicBezTo>
                  <a:cubicBezTo>
                    <a:pt x="896" y="3"/>
                    <a:pt x="928" y="51"/>
                    <a:pt x="960" y="51"/>
                  </a:cubicBezTo>
                  <a:cubicBezTo>
                    <a:pt x="992" y="51"/>
                    <a:pt x="1024" y="3"/>
                    <a:pt x="1056" y="3"/>
                  </a:cubicBezTo>
                  <a:cubicBezTo>
                    <a:pt x="1088" y="3"/>
                    <a:pt x="1120" y="51"/>
                    <a:pt x="1152" y="51"/>
                  </a:cubicBezTo>
                  <a:cubicBezTo>
                    <a:pt x="1184" y="51"/>
                    <a:pt x="1216" y="3"/>
                    <a:pt x="1248" y="3"/>
                  </a:cubicBezTo>
                  <a:cubicBezTo>
                    <a:pt x="1280" y="3"/>
                    <a:pt x="1312" y="51"/>
                    <a:pt x="1344" y="51"/>
                  </a:cubicBezTo>
                  <a:cubicBezTo>
                    <a:pt x="1376" y="51"/>
                    <a:pt x="1408" y="3"/>
                    <a:pt x="1440" y="3"/>
                  </a:cubicBezTo>
                  <a:cubicBezTo>
                    <a:pt x="1472" y="3"/>
                    <a:pt x="1504" y="51"/>
                    <a:pt x="1536" y="51"/>
                  </a:cubicBezTo>
                  <a:cubicBezTo>
                    <a:pt x="1568" y="51"/>
                    <a:pt x="1607" y="6"/>
                    <a:pt x="1632" y="3"/>
                  </a:cubicBezTo>
                  <a:cubicBezTo>
                    <a:pt x="1657" y="0"/>
                    <a:pt x="1670" y="22"/>
                    <a:pt x="1686" y="30"/>
                  </a:cubicBezTo>
                  <a:cubicBezTo>
                    <a:pt x="1702" y="38"/>
                    <a:pt x="1719" y="47"/>
                    <a:pt x="1728" y="5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9" name="TextBox 4"/>
          <p:cNvSpPr txBox="1">
            <a:spLocks noChangeArrowheads="1"/>
          </p:cNvSpPr>
          <p:nvPr/>
        </p:nvSpPr>
        <p:spPr bwMode="auto">
          <a:xfrm>
            <a:off x="1219200" y="3802063"/>
            <a:ext cx="914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800">
                <a:latin typeface="Calibri" pitchFamily="34" charset="0"/>
              </a:rPr>
              <a:t>DNA</a:t>
            </a:r>
          </a:p>
        </p:txBody>
      </p:sp>
      <p:pic>
        <p:nvPicPr>
          <p:cNvPr id="27660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4876800"/>
            <a:ext cx="53181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1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88" y="3048000"/>
            <a:ext cx="53181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2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5105400"/>
            <a:ext cx="53181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/>
          <p:nvPr/>
        </p:nvSpPr>
        <p:spPr>
          <a:xfrm>
            <a:off x="3629025" y="2903538"/>
            <a:ext cx="855663" cy="347662"/>
          </a:xfrm>
          <a:custGeom>
            <a:avLst/>
            <a:gdLst>
              <a:gd name="connsiteX0" fmla="*/ 0 w 856360"/>
              <a:gd name="connsiteY0" fmla="*/ 188686 h 348343"/>
              <a:gd name="connsiteX1" fmla="*/ 72572 w 856360"/>
              <a:gd name="connsiteY1" fmla="*/ 174172 h 348343"/>
              <a:gd name="connsiteX2" fmla="*/ 159658 w 856360"/>
              <a:gd name="connsiteY2" fmla="*/ 145143 h 348343"/>
              <a:gd name="connsiteX3" fmla="*/ 261258 w 856360"/>
              <a:gd name="connsiteY3" fmla="*/ 29029 h 348343"/>
              <a:gd name="connsiteX4" fmla="*/ 348343 w 856360"/>
              <a:gd name="connsiteY4" fmla="*/ 0 h 348343"/>
              <a:gd name="connsiteX5" fmla="*/ 493486 w 856360"/>
              <a:gd name="connsiteY5" fmla="*/ 14514 h 348343"/>
              <a:gd name="connsiteX6" fmla="*/ 566058 w 856360"/>
              <a:gd name="connsiteY6" fmla="*/ 87086 h 348343"/>
              <a:gd name="connsiteX7" fmla="*/ 609600 w 856360"/>
              <a:gd name="connsiteY7" fmla="*/ 116114 h 348343"/>
              <a:gd name="connsiteX8" fmla="*/ 653143 w 856360"/>
              <a:gd name="connsiteY8" fmla="*/ 203200 h 348343"/>
              <a:gd name="connsiteX9" fmla="*/ 711200 w 856360"/>
              <a:gd name="connsiteY9" fmla="*/ 333829 h 348343"/>
              <a:gd name="connsiteX10" fmla="*/ 754743 w 856360"/>
              <a:gd name="connsiteY10" fmla="*/ 348343 h 348343"/>
              <a:gd name="connsiteX11" fmla="*/ 798286 w 856360"/>
              <a:gd name="connsiteY11" fmla="*/ 333829 h 348343"/>
              <a:gd name="connsiteX12" fmla="*/ 856343 w 856360"/>
              <a:gd name="connsiteY12" fmla="*/ 232229 h 34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56360" h="348343">
                <a:moveTo>
                  <a:pt x="0" y="188686"/>
                </a:moveTo>
                <a:cubicBezTo>
                  <a:pt x="24191" y="183848"/>
                  <a:pt x="48772" y="180663"/>
                  <a:pt x="72572" y="174172"/>
                </a:cubicBezTo>
                <a:cubicBezTo>
                  <a:pt x="102093" y="166121"/>
                  <a:pt x="159658" y="145143"/>
                  <a:pt x="159658" y="145143"/>
                </a:cubicBezTo>
                <a:cubicBezTo>
                  <a:pt x="196837" y="89374"/>
                  <a:pt x="203963" y="54493"/>
                  <a:pt x="261258" y="29029"/>
                </a:cubicBezTo>
                <a:cubicBezTo>
                  <a:pt x="289219" y="16602"/>
                  <a:pt x="348343" y="0"/>
                  <a:pt x="348343" y="0"/>
                </a:cubicBezTo>
                <a:cubicBezTo>
                  <a:pt x="396724" y="4838"/>
                  <a:pt x="446109" y="3581"/>
                  <a:pt x="493486" y="14514"/>
                </a:cubicBezTo>
                <a:cubicBezTo>
                  <a:pt x="543801" y="26125"/>
                  <a:pt x="535095" y="56123"/>
                  <a:pt x="566058" y="87086"/>
                </a:cubicBezTo>
                <a:cubicBezTo>
                  <a:pt x="578393" y="99421"/>
                  <a:pt x="595086" y="106438"/>
                  <a:pt x="609600" y="116114"/>
                </a:cubicBezTo>
                <a:cubicBezTo>
                  <a:pt x="662540" y="274927"/>
                  <a:pt x="578108" y="34369"/>
                  <a:pt x="653143" y="203200"/>
                </a:cubicBezTo>
                <a:cubicBezTo>
                  <a:pt x="666599" y="233477"/>
                  <a:pt x="677222" y="306646"/>
                  <a:pt x="711200" y="333829"/>
                </a:cubicBezTo>
                <a:cubicBezTo>
                  <a:pt x="723147" y="343386"/>
                  <a:pt x="740229" y="343505"/>
                  <a:pt x="754743" y="348343"/>
                </a:cubicBezTo>
                <a:cubicBezTo>
                  <a:pt x="769257" y="343505"/>
                  <a:pt x="787468" y="344647"/>
                  <a:pt x="798286" y="333829"/>
                </a:cubicBezTo>
                <a:cubicBezTo>
                  <a:pt x="859027" y="273088"/>
                  <a:pt x="856343" y="277419"/>
                  <a:pt x="856343" y="232229"/>
                </a:cubicBezTo>
              </a:path>
            </a:pathLst>
          </a:custGeom>
          <a:noFill/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4097338" y="2514600"/>
            <a:ext cx="855662" cy="347663"/>
          </a:xfrm>
          <a:custGeom>
            <a:avLst/>
            <a:gdLst>
              <a:gd name="connsiteX0" fmla="*/ 0 w 856360"/>
              <a:gd name="connsiteY0" fmla="*/ 188686 h 348343"/>
              <a:gd name="connsiteX1" fmla="*/ 72572 w 856360"/>
              <a:gd name="connsiteY1" fmla="*/ 174172 h 348343"/>
              <a:gd name="connsiteX2" fmla="*/ 159658 w 856360"/>
              <a:gd name="connsiteY2" fmla="*/ 145143 h 348343"/>
              <a:gd name="connsiteX3" fmla="*/ 261258 w 856360"/>
              <a:gd name="connsiteY3" fmla="*/ 29029 h 348343"/>
              <a:gd name="connsiteX4" fmla="*/ 348343 w 856360"/>
              <a:gd name="connsiteY4" fmla="*/ 0 h 348343"/>
              <a:gd name="connsiteX5" fmla="*/ 493486 w 856360"/>
              <a:gd name="connsiteY5" fmla="*/ 14514 h 348343"/>
              <a:gd name="connsiteX6" fmla="*/ 566058 w 856360"/>
              <a:gd name="connsiteY6" fmla="*/ 87086 h 348343"/>
              <a:gd name="connsiteX7" fmla="*/ 609600 w 856360"/>
              <a:gd name="connsiteY7" fmla="*/ 116114 h 348343"/>
              <a:gd name="connsiteX8" fmla="*/ 653143 w 856360"/>
              <a:gd name="connsiteY8" fmla="*/ 203200 h 348343"/>
              <a:gd name="connsiteX9" fmla="*/ 711200 w 856360"/>
              <a:gd name="connsiteY9" fmla="*/ 333829 h 348343"/>
              <a:gd name="connsiteX10" fmla="*/ 754743 w 856360"/>
              <a:gd name="connsiteY10" fmla="*/ 348343 h 348343"/>
              <a:gd name="connsiteX11" fmla="*/ 798286 w 856360"/>
              <a:gd name="connsiteY11" fmla="*/ 333829 h 348343"/>
              <a:gd name="connsiteX12" fmla="*/ 856343 w 856360"/>
              <a:gd name="connsiteY12" fmla="*/ 232229 h 34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56360" h="348343">
                <a:moveTo>
                  <a:pt x="0" y="188686"/>
                </a:moveTo>
                <a:cubicBezTo>
                  <a:pt x="24191" y="183848"/>
                  <a:pt x="48772" y="180663"/>
                  <a:pt x="72572" y="174172"/>
                </a:cubicBezTo>
                <a:cubicBezTo>
                  <a:pt x="102093" y="166121"/>
                  <a:pt x="159658" y="145143"/>
                  <a:pt x="159658" y="145143"/>
                </a:cubicBezTo>
                <a:cubicBezTo>
                  <a:pt x="196837" y="89374"/>
                  <a:pt x="203963" y="54493"/>
                  <a:pt x="261258" y="29029"/>
                </a:cubicBezTo>
                <a:cubicBezTo>
                  <a:pt x="289219" y="16602"/>
                  <a:pt x="348343" y="0"/>
                  <a:pt x="348343" y="0"/>
                </a:cubicBezTo>
                <a:cubicBezTo>
                  <a:pt x="396724" y="4838"/>
                  <a:pt x="446109" y="3581"/>
                  <a:pt x="493486" y="14514"/>
                </a:cubicBezTo>
                <a:cubicBezTo>
                  <a:pt x="543801" y="26125"/>
                  <a:pt x="535095" y="56123"/>
                  <a:pt x="566058" y="87086"/>
                </a:cubicBezTo>
                <a:cubicBezTo>
                  <a:pt x="578393" y="99421"/>
                  <a:pt x="595086" y="106438"/>
                  <a:pt x="609600" y="116114"/>
                </a:cubicBezTo>
                <a:cubicBezTo>
                  <a:pt x="662540" y="274927"/>
                  <a:pt x="578108" y="34369"/>
                  <a:pt x="653143" y="203200"/>
                </a:cubicBezTo>
                <a:cubicBezTo>
                  <a:pt x="666599" y="233477"/>
                  <a:pt x="677222" y="306646"/>
                  <a:pt x="711200" y="333829"/>
                </a:cubicBezTo>
                <a:cubicBezTo>
                  <a:pt x="723147" y="343386"/>
                  <a:pt x="740229" y="343505"/>
                  <a:pt x="754743" y="348343"/>
                </a:cubicBezTo>
                <a:cubicBezTo>
                  <a:pt x="769257" y="343505"/>
                  <a:pt x="787468" y="344647"/>
                  <a:pt x="798286" y="333829"/>
                </a:cubicBezTo>
                <a:cubicBezTo>
                  <a:pt x="859027" y="273088"/>
                  <a:pt x="856343" y="277419"/>
                  <a:pt x="856343" y="232229"/>
                </a:cubicBezTo>
              </a:path>
            </a:pathLst>
          </a:custGeom>
          <a:noFill/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3657600" y="4452938"/>
            <a:ext cx="855663" cy="347662"/>
          </a:xfrm>
          <a:custGeom>
            <a:avLst/>
            <a:gdLst>
              <a:gd name="connsiteX0" fmla="*/ 0 w 856360"/>
              <a:gd name="connsiteY0" fmla="*/ 188686 h 348343"/>
              <a:gd name="connsiteX1" fmla="*/ 72572 w 856360"/>
              <a:gd name="connsiteY1" fmla="*/ 174172 h 348343"/>
              <a:gd name="connsiteX2" fmla="*/ 159658 w 856360"/>
              <a:gd name="connsiteY2" fmla="*/ 145143 h 348343"/>
              <a:gd name="connsiteX3" fmla="*/ 261258 w 856360"/>
              <a:gd name="connsiteY3" fmla="*/ 29029 h 348343"/>
              <a:gd name="connsiteX4" fmla="*/ 348343 w 856360"/>
              <a:gd name="connsiteY4" fmla="*/ 0 h 348343"/>
              <a:gd name="connsiteX5" fmla="*/ 493486 w 856360"/>
              <a:gd name="connsiteY5" fmla="*/ 14514 h 348343"/>
              <a:gd name="connsiteX6" fmla="*/ 566058 w 856360"/>
              <a:gd name="connsiteY6" fmla="*/ 87086 h 348343"/>
              <a:gd name="connsiteX7" fmla="*/ 609600 w 856360"/>
              <a:gd name="connsiteY7" fmla="*/ 116114 h 348343"/>
              <a:gd name="connsiteX8" fmla="*/ 653143 w 856360"/>
              <a:gd name="connsiteY8" fmla="*/ 203200 h 348343"/>
              <a:gd name="connsiteX9" fmla="*/ 711200 w 856360"/>
              <a:gd name="connsiteY9" fmla="*/ 333829 h 348343"/>
              <a:gd name="connsiteX10" fmla="*/ 754743 w 856360"/>
              <a:gd name="connsiteY10" fmla="*/ 348343 h 348343"/>
              <a:gd name="connsiteX11" fmla="*/ 798286 w 856360"/>
              <a:gd name="connsiteY11" fmla="*/ 333829 h 348343"/>
              <a:gd name="connsiteX12" fmla="*/ 856343 w 856360"/>
              <a:gd name="connsiteY12" fmla="*/ 232229 h 34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56360" h="348343">
                <a:moveTo>
                  <a:pt x="0" y="188686"/>
                </a:moveTo>
                <a:cubicBezTo>
                  <a:pt x="24191" y="183848"/>
                  <a:pt x="48772" y="180663"/>
                  <a:pt x="72572" y="174172"/>
                </a:cubicBezTo>
                <a:cubicBezTo>
                  <a:pt x="102093" y="166121"/>
                  <a:pt x="159658" y="145143"/>
                  <a:pt x="159658" y="145143"/>
                </a:cubicBezTo>
                <a:cubicBezTo>
                  <a:pt x="196837" y="89374"/>
                  <a:pt x="203963" y="54493"/>
                  <a:pt x="261258" y="29029"/>
                </a:cubicBezTo>
                <a:cubicBezTo>
                  <a:pt x="289219" y="16602"/>
                  <a:pt x="348343" y="0"/>
                  <a:pt x="348343" y="0"/>
                </a:cubicBezTo>
                <a:cubicBezTo>
                  <a:pt x="396724" y="4838"/>
                  <a:pt x="446109" y="3581"/>
                  <a:pt x="493486" y="14514"/>
                </a:cubicBezTo>
                <a:cubicBezTo>
                  <a:pt x="543801" y="26125"/>
                  <a:pt x="535095" y="56123"/>
                  <a:pt x="566058" y="87086"/>
                </a:cubicBezTo>
                <a:cubicBezTo>
                  <a:pt x="578393" y="99421"/>
                  <a:pt x="595086" y="106438"/>
                  <a:pt x="609600" y="116114"/>
                </a:cubicBezTo>
                <a:cubicBezTo>
                  <a:pt x="662540" y="274927"/>
                  <a:pt x="578108" y="34369"/>
                  <a:pt x="653143" y="203200"/>
                </a:cubicBezTo>
                <a:cubicBezTo>
                  <a:pt x="666599" y="233477"/>
                  <a:pt x="677222" y="306646"/>
                  <a:pt x="711200" y="333829"/>
                </a:cubicBezTo>
                <a:cubicBezTo>
                  <a:pt x="723147" y="343386"/>
                  <a:pt x="740229" y="343505"/>
                  <a:pt x="754743" y="348343"/>
                </a:cubicBezTo>
                <a:cubicBezTo>
                  <a:pt x="769257" y="343505"/>
                  <a:pt x="787468" y="344647"/>
                  <a:pt x="798286" y="333829"/>
                </a:cubicBezTo>
                <a:cubicBezTo>
                  <a:pt x="859027" y="273088"/>
                  <a:pt x="856343" y="277419"/>
                  <a:pt x="856343" y="232229"/>
                </a:cubicBezTo>
              </a:path>
            </a:pathLst>
          </a:custGeom>
          <a:noFill/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685800" y="2855345"/>
            <a:ext cx="1723572" cy="194525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solidFill>
                  <a:srgbClr val="FF0000"/>
                </a:solidFill>
              </a:ln>
              <a:noFill/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07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en-US" sz="4400" b="1" i="0" dirty="0">
                <a:solidFill>
                  <a:schemeClr val="tx2"/>
                </a:solidFill>
                <a:cs typeface="Times New Roman" pitchFamily="18" charset="0"/>
              </a:rPr>
              <a:t>Central Dogma: </a:t>
            </a:r>
            <a:br>
              <a:rPr lang="en-US" altLang="en-US" sz="4400" b="1" i="0" dirty="0">
                <a:solidFill>
                  <a:schemeClr val="tx2"/>
                </a:solidFill>
                <a:cs typeface="Times New Roman" pitchFamily="18" charset="0"/>
              </a:rPr>
            </a:br>
            <a:r>
              <a:rPr lang="en-US" altLang="en-US" sz="4400" b="1" i="0" dirty="0">
                <a:solidFill>
                  <a:schemeClr val="tx2"/>
                </a:solidFill>
                <a:cs typeface="Times New Roman" pitchFamily="18" charset="0"/>
              </a:rPr>
              <a:t>DNA to RNA to Protein</a:t>
            </a:r>
          </a:p>
        </p:txBody>
      </p:sp>
      <p:pic>
        <p:nvPicPr>
          <p:cNvPr id="27651" name="Picture 3" descr="dogma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57400"/>
            <a:ext cx="701040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Freeform 4"/>
          <p:cNvSpPr>
            <a:spLocks/>
          </p:cNvSpPr>
          <p:nvPr/>
        </p:nvSpPr>
        <p:spPr bwMode="auto">
          <a:xfrm rot="5400000" flipH="1">
            <a:off x="1981200" y="2962275"/>
            <a:ext cx="241300" cy="330200"/>
          </a:xfrm>
          <a:custGeom>
            <a:avLst/>
            <a:gdLst>
              <a:gd name="T0" fmla="*/ 0 w 152"/>
              <a:gd name="T1" fmla="*/ 2147483646 h 208"/>
              <a:gd name="T2" fmla="*/ 2147483646 w 152"/>
              <a:gd name="T3" fmla="*/ 2147483646 h 208"/>
              <a:gd name="T4" fmla="*/ 2147483646 w 152"/>
              <a:gd name="T5" fmla="*/ 2147483646 h 208"/>
              <a:gd name="T6" fmla="*/ 2147483646 w 152"/>
              <a:gd name="T7" fmla="*/ 2147483646 h 208"/>
              <a:gd name="T8" fmla="*/ 2147483646 w 152"/>
              <a:gd name="T9" fmla="*/ 2147483646 h 208"/>
              <a:gd name="T10" fmla="*/ 2147483646 w 152"/>
              <a:gd name="T11" fmla="*/ 2147483646 h 208"/>
              <a:gd name="T12" fmla="*/ 0 w 152"/>
              <a:gd name="T13" fmla="*/ 2147483646 h 2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208"/>
              <a:gd name="T23" fmla="*/ 152 w 152"/>
              <a:gd name="T24" fmla="*/ 208 h 20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208">
                <a:moveTo>
                  <a:pt x="0" y="8"/>
                </a:moveTo>
                <a:cubicBezTo>
                  <a:pt x="36" y="4"/>
                  <a:pt x="72" y="0"/>
                  <a:pt x="96" y="8"/>
                </a:cubicBezTo>
                <a:cubicBezTo>
                  <a:pt x="120" y="16"/>
                  <a:pt x="136" y="32"/>
                  <a:pt x="144" y="56"/>
                </a:cubicBezTo>
                <a:cubicBezTo>
                  <a:pt x="152" y="80"/>
                  <a:pt x="152" y="128"/>
                  <a:pt x="144" y="152"/>
                </a:cubicBezTo>
                <a:cubicBezTo>
                  <a:pt x="136" y="176"/>
                  <a:pt x="112" y="192"/>
                  <a:pt x="96" y="200"/>
                </a:cubicBezTo>
                <a:cubicBezTo>
                  <a:pt x="80" y="208"/>
                  <a:pt x="64" y="200"/>
                  <a:pt x="48" y="200"/>
                </a:cubicBezTo>
                <a:cubicBezTo>
                  <a:pt x="32" y="200"/>
                  <a:pt x="16" y="200"/>
                  <a:pt x="0" y="20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3" name="Text Box 9"/>
          <p:cNvSpPr txBox="1">
            <a:spLocks noChangeArrowheads="1"/>
          </p:cNvSpPr>
          <p:nvPr/>
        </p:nvSpPr>
        <p:spPr bwMode="auto">
          <a:xfrm>
            <a:off x="685800" y="2822575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>
                <a:latin typeface="Calibri" pitchFamily="34" charset="0"/>
              </a:rPr>
              <a:t>Replication</a:t>
            </a:r>
          </a:p>
        </p:txBody>
      </p:sp>
      <p:sp>
        <p:nvSpPr>
          <p:cNvPr id="27654" name="Text Box 10"/>
          <p:cNvSpPr txBox="1">
            <a:spLocks noChangeArrowheads="1"/>
          </p:cNvSpPr>
          <p:nvPr/>
        </p:nvSpPr>
        <p:spPr bwMode="auto">
          <a:xfrm>
            <a:off x="3276600" y="4876800"/>
            <a:ext cx="1752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>
                <a:latin typeface="Calibri" pitchFamily="34" charset="0"/>
              </a:rPr>
              <a:t>Processing /</a:t>
            </a:r>
            <a:br>
              <a:rPr lang="en-US" altLang="en-US" sz="1800">
                <a:latin typeface="Calibri" pitchFamily="34" charset="0"/>
              </a:rPr>
            </a:br>
            <a:r>
              <a:rPr lang="en-US" altLang="en-US" sz="1800">
                <a:latin typeface="Calibri" pitchFamily="34" charset="0"/>
              </a:rPr>
              <a:t>Translocation</a:t>
            </a:r>
          </a:p>
        </p:txBody>
      </p:sp>
      <p:sp>
        <p:nvSpPr>
          <p:cNvPr id="3" name="Freeform 2"/>
          <p:cNvSpPr/>
          <p:nvPr/>
        </p:nvSpPr>
        <p:spPr>
          <a:xfrm>
            <a:off x="1936750" y="3051175"/>
            <a:ext cx="349250" cy="1673225"/>
          </a:xfrm>
          <a:custGeom>
            <a:avLst/>
            <a:gdLst>
              <a:gd name="connsiteX0" fmla="*/ 159657 w 188686"/>
              <a:gd name="connsiteY0" fmla="*/ 0 h 1625600"/>
              <a:gd name="connsiteX1" fmla="*/ 159657 w 188686"/>
              <a:gd name="connsiteY1" fmla="*/ 0 h 1625600"/>
              <a:gd name="connsiteX2" fmla="*/ 174172 w 188686"/>
              <a:gd name="connsiteY2" fmla="*/ 856343 h 1625600"/>
              <a:gd name="connsiteX3" fmla="*/ 188686 w 188686"/>
              <a:gd name="connsiteY3" fmla="*/ 928914 h 1625600"/>
              <a:gd name="connsiteX4" fmla="*/ 174172 w 188686"/>
              <a:gd name="connsiteY4" fmla="*/ 1465943 h 1625600"/>
              <a:gd name="connsiteX5" fmla="*/ 145143 w 188686"/>
              <a:gd name="connsiteY5" fmla="*/ 1553028 h 1625600"/>
              <a:gd name="connsiteX6" fmla="*/ 87086 w 188686"/>
              <a:gd name="connsiteY6" fmla="*/ 1625600 h 1625600"/>
              <a:gd name="connsiteX7" fmla="*/ 29029 w 188686"/>
              <a:gd name="connsiteY7" fmla="*/ 1538514 h 1625600"/>
              <a:gd name="connsiteX8" fmla="*/ 0 w 188686"/>
              <a:gd name="connsiteY8" fmla="*/ 870857 h 1625600"/>
              <a:gd name="connsiteX9" fmla="*/ 29029 w 188686"/>
              <a:gd name="connsiteY9" fmla="*/ 464457 h 1625600"/>
              <a:gd name="connsiteX10" fmla="*/ 43543 w 188686"/>
              <a:gd name="connsiteY10" fmla="*/ 420914 h 1625600"/>
              <a:gd name="connsiteX11" fmla="*/ 72572 w 188686"/>
              <a:gd name="connsiteY11" fmla="*/ 377371 h 1625600"/>
              <a:gd name="connsiteX12" fmla="*/ 58057 w 188686"/>
              <a:gd name="connsiteY12" fmla="*/ 275771 h 1625600"/>
              <a:gd name="connsiteX13" fmla="*/ 101600 w 188686"/>
              <a:gd name="connsiteY13" fmla="*/ 116114 h 1625600"/>
              <a:gd name="connsiteX14" fmla="*/ 159657 w 188686"/>
              <a:gd name="connsiteY1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8686" h="1625600">
                <a:moveTo>
                  <a:pt x="159657" y="0"/>
                </a:moveTo>
                <a:lnTo>
                  <a:pt x="159657" y="0"/>
                </a:lnTo>
                <a:cubicBezTo>
                  <a:pt x="164495" y="285448"/>
                  <a:pt x="165255" y="570994"/>
                  <a:pt x="174172" y="856343"/>
                </a:cubicBezTo>
                <a:cubicBezTo>
                  <a:pt x="174943" y="881000"/>
                  <a:pt x="188686" y="904245"/>
                  <a:pt x="188686" y="928914"/>
                </a:cubicBezTo>
                <a:cubicBezTo>
                  <a:pt x="188686" y="1107989"/>
                  <a:pt x="186635" y="1287302"/>
                  <a:pt x="174172" y="1465943"/>
                </a:cubicBezTo>
                <a:cubicBezTo>
                  <a:pt x="172042" y="1496467"/>
                  <a:pt x="154819" y="1524000"/>
                  <a:pt x="145143" y="1553028"/>
                </a:cubicBezTo>
                <a:cubicBezTo>
                  <a:pt x="125112" y="1613121"/>
                  <a:pt x="143360" y="1588084"/>
                  <a:pt x="87086" y="1625600"/>
                </a:cubicBezTo>
                <a:cubicBezTo>
                  <a:pt x="40944" y="1594839"/>
                  <a:pt x="31765" y="1602822"/>
                  <a:pt x="29029" y="1538514"/>
                </a:cubicBezTo>
                <a:cubicBezTo>
                  <a:pt x="15" y="856674"/>
                  <a:pt x="81363" y="1114934"/>
                  <a:pt x="0" y="870857"/>
                </a:cubicBezTo>
                <a:cubicBezTo>
                  <a:pt x="5911" y="740829"/>
                  <a:pt x="-255" y="596239"/>
                  <a:pt x="29029" y="464457"/>
                </a:cubicBezTo>
                <a:cubicBezTo>
                  <a:pt x="32348" y="449522"/>
                  <a:pt x="36701" y="434598"/>
                  <a:pt x="43543" y="420914"/>
                </a:cubicBezTo>
                <a:cubicBezTo>
                  <a:pt x="51344" y="405312"/>
                  <a:pt x="62896" y="391885"/>
                  <a:pt x="72572" y="377371"/>
                </a:cubicBezTo>
                <a:cubicBezTo>
                  <a:pt x="67734" y="343504"/>
                  <a:pt x="58057" y="309982"/>
                  <a:pt x="58057" y="275771"/>
                </a:cubicBezTo>
                <a:cubicBezTo>
                  <a:pt x="58057" y="248511"/>
                  <a:pt x="90218" y="133186"/>
                  <a:pt x="101600" y="116114"/>
                </a:cubicBezTo>
                <a:cubicBezTo>
                  <a:pt x="136630" y="63570"/>
                  <a:pt x="149981" y="19352"/>
                  <a:pt x="159657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600200" y="3802063"/>
            <a:ext cx="465138" cy="363537"/>
          </a:xfrm>
          <a:custGeom>
            <a:avLst/>
            <a:gdLst>
              <a:gd name="connsiteX0" fmla="*/ 465599 w 465599"/>
              <a:gd name="connsiteY0" fmla="*/ 362857 h 362857"/>
              <a:gd name="connsiteX1" fmla="*/ 465599 w 465599"/>
              <a:gd name="connsiteY1" fmla="*/ 362857 h 362857"/>
              <a:gd name="connsiteX2" fmla="*/ 247884 w 465599"/>
              <a:gd name="connsiteY2" fmla="*/ 348343 h 362857"/>
              <a:gd name="connsiteX3" fmla="*/ 30170 w 465599"/>
              <a:gd name="connsiteY3" fmla="*/ 319314 h 362857"/>
              <a:gd name="connsiteX4" fmla="*/ 15656 w 465599"/>
              <a:gd name="connsiteY4" fmla="*/ 188686 h 362857"/>
              <a:gd name="connsiteX5" fmla="*/ 73713 w 465599"/>
              <a:gd name="connsiteY5" fmla="*/ 0 h 362857"/>
              <a:gd name="connsiteX6" fmla="*/ 407542 w 465599"/>
              <a:gd name="connsiteY6" fmla="*/ 14514 h 362857"/>
              <a:gd name="connsiteX7" fmla="*/ 422056 w 465599"/>
              <a:gd name="connsiteY7" fmla="*/ 58057 h 362857"/>
              <a:gd name="connsiteX8" fmla="*/ 393027 w 465599"/>
              <a:gd name="connsiteY8" fmla="*/ 246743 h 362857"/>
              <a:gd name="connsiteX9" fmla="*/ 363999 w 465599"/>
              <a:gd name="connsiteY9" fmla="*/ 290286 h 362857"/>
              <a:gd name="connsiteX10" fmla="*/ 393027 w 465599"/>
              <a:gd name="connsiteY10" fmla="*/ 362857 h 362857"/>
              <a:gd name="connsiteX11" fmla="*/ 465599 w 465599"/>
              <a:gd name="connsiteY11" fmla="*/ 362857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5599" h="362857">
                <a:moveTo>
                  <a:pt x="465599" y="362857"/>
                </a:moveTo>
                <a:lnTo>
                  <a:pt x="465599" y="362857"/>
                </a:lnTo>
                <a:cubicBezTo>
                  <a:pt x="393027" y="358019"/>
                  <a:pt x="320343" y="354644"/>
                  <a:pt x="247884" y="348343"/>
                </a:cubicBezTo>
                <a:cubicBezTo>
                  <a:pt x="199970" y="344176"/>
                  <a:pt x="80796" y="326546"/>
                  <a:pt x="30170" y="319314"/>
                </a:cubicBezTo>
                <a:cubicBezTo>
                  <a:pt x="-17758" y="247421"/>
                  <a:pt x="2620" y="299496"/>
                  <a:pt x="15656" y="188686"/>
                </a:cubicBezTo>
                <a:cubicBezTo>
                  <a:pt x="36885" y="8232"/>
                  <a:pt x="-15971" y="59788"/>
                  <a:pt x="73713" y="0"/>
                </a:cubicBezTo>
                <a:cubicBezTo>
                  <a:pt x="184989" y="4838"/>
                  <a:pt x="297676" y="-3797"/>
                  <a:pt x="407542" y="14514"/>
                </a:cubicBezTo>
                <a:cubicBezTo>
                  <a:pt x="422633" y="17029"/>
                  <a:pt x="422056" y="42758"/>
                  <a:pt x="422056" y="58057"/>
                </a:cubicBezTo>
                <a:cubicBezTo>
                  <a:pt x="422056" y="91368"/>
                  <a:pt x="417872" y="197052"/>
                  <a:pt x="393027" y="246743"/>
                </a:cubicBezTo>
                <a:cubicBezTo>
                  <a:pt x="385226" y="262345"/>
                  <a:pt x="373675" y="275772"/>
                  <a:pt x="363999" y="290286"/>
                </a:cubicBezTo>
                <a:cubicBezTo>
                  <a:pt x="380172" y="354981"/>
                  <a:pt x="364408" y="334238"/>
                  <a:pt x="393027" y="362857"/>
                </a:cubicBezTo>
                <a:lnTo>
                  <a:pt x="465599" y="36285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27657" name="Group 1"/>
          <p:cNvGrpSpPr>
            <a:grpSpLocks/>
          </p:cNvGrpSpPr>
          <p:nvPr/>
        </p:nvGrpSpPr>
        <p:grpSpPr bwMode="auto">
          <a:xfrm>
            <a:off x="1879600" y="3276600"/>
            <a:ext cx="103188" cy="1430338"/>
            <a:chOff x="1864518" y="3276601"/>
            <a:chExt cx="51935" cy="1429656"/>
          </a:xfrm>
        </p:grpSpPr>
        <p:sp>
          <p:nvSpPr>
            <p:cNvPr id="27669" name="Freeform 3"/>
            <p:cNvSpPr>
              <a:spLocks noChangeAspect="1"/>
            </p:cNvSpPr>
            <p:nvPr/>
          </p:nvSpPr>
          <p:spPr bwMode="auto">
            <a:xfrm rot="-5400000">
              <a:off x="1198959" y="3942160"/>
              <a:ext cx="1371600" cy="40481"/>
            </a:xfrm>
            <a:custGeom>
              <a:avLst/>
              <a:gdLst>
                <a:gd name="T0" fmla="*/ 0 w 1728"/>
                <a:gd name="T1" fmla="*/ 2147483646 h 51"/>
                <a:gd name="T2" fmla="*/ 2147483646 w 1728"/>
                <a:gd name="T3" fmla="*/ 2147483646 h 51"/>
                <a:gd name="T4" fmla="*/ 2147483646 w 1728"/>
                <a:gd name="T5" fmla="*/ 2147483646 h 51"/>
                <a:gd name="T6" fmla="*/ 2147483646 w 1728"/>
                <a:gd name="T7" fmla="*/ 2147483646 h 51"/>
                <a:gd name="T8" fmla="*/ 2147483646 w 1728"/>
                <a:gd name="T9" fmla="*/ 2147483646 h 51"/>
                <a:gd name="T10" fmla="*/ 2147483646 w 1728"/>
                <a:gd name="T11" fmla="*/ 2147483646 h 51"/>
                <a:gd name="T12" fmla="*/ 2147483646 w 1728"/>
                <a:gd name="T13" fmla="*/ 2147483646 h 51"/>
                <a:gd name="T14" fmla="*/ 2147483646 w 1728"/>
                <a:gd name="T15" fmla="*/ 2147483646 h 51"/>
                <a:gd name="T16" fmla="*/ 2147483646 w 1728"/>
                <a:gd name="T17" fmla="*/ 2147483646 h 51"/>
                <a:gd name="T18" fmla="*/ 2147483646 w 1728"/>
                <a:gd name="T19" fmla="*/ 2147483646 h 51"/>
                <a:gd name="T20" fmla="*/ 2147483646 w 1728"/>
                <a:gd name="T21" fmla="*/ 2147483646 h 51"/>
                <a:gd name="T22" fmla="*/ 2147483646 w 1728"/>
                <a:gd name="T23" fmla="*/ 2147483646 h 51"/>
                <a:gd name="T24" fmla="*/ 2147483646 w 1728"/>
                <a:gd name="T25" fmla="*/ 2147483646 h 51"/>
                <a:gd name="T26" fmla="*/ 2147483646 w 1728"/>
                <a:gd name="T27" fmla="*/ 2147483646 h 51"/>
                <a:gd name="T28" fmla="*/ 2147483646 w 1728"/>
                <a:gd name="T29" fmla="*/ 2147483646 h 51"/>
                <a:gd name="T30" fmla="*/ 2147483646 w 1728"/>
                <a:gd name="T31" fmla="*/ 2147483646 h 51"/>
                <a:gd name="T32" fmla="*/ 2147483646 w 1728"/>
                <a:gd name="T33" fmla="*/ 2147483646 h 51"/>
                <a:gd name="T34" fmla="*/ 2147483646 w 1728"/>
                <a:gd name="T35" fmla="*/ 2147483646 h 51"/>
                <a:gd name="T36" fmla="*/ 2147483646 w 1728"/>
                <a:gd name="T37" fmla="*/ 2147483646 h 51"/>
                <a:gd name="T38" fmla="*/ 2147483646 w 1728"/>
                <a:gd name="T39" fmla="*/ 2147483646 h 5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728"/>
                <a:gd name="T61" fmla="*/ 0 h 51"/>
                <a:gd name="T62" fmla="*/ 1728 w 1728"/>
                <a:gd name="T63" fmla="*/ 51 h 5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728" h="51">
                  <a:moveTo>
                    <a:pt x="0" y="51"/>
                  </a:moveTo>
                  <a:cubicBezTo>
                    <a:pt x="32" y="27"/>
                    <a:pt x="64" y="3"/>
                    <a:pt x="96" y="3"/>
                  </a:cubicBezTo>
                  <a:cubicBezTo>
                    <a:pt x="128" y="3"/>
                    <a:pt x="160" y="51"/>
                    <a:pt x="192" y="51"/>
                  </a:cubicBezTo>
                  <a:cubicBezTo>
                    <a:pt x="224" y="51"/>
                    <a:pt x="256" y="3"/>
                    <a:pt x="288" y="3"/>
                  </a:cubicBezTo>
                  <a:cubicBezTo>
                    <a:pt x="320" y="3"/>
                    <a:pt x="352" y="51"/>
                    <a:pt x="384" y="51"/>
                  </a:cubicBezTo>
                  <a:cubicBezTo>
                    <a:pt x="416" y="51"/>
                    <a:pt x="448" y="3"/>
                    <a:pt x="480" y="3"/>
                  </a:cubicBezTo>
                  <a:cubicBezTo>
                    <a:pt x="512" y="3"/>
                    <a:pt x="544" y="51"/>
                    <a:pt x="576" y="51"/>
                  </a:cubicBezTo>
                  <a:cubicBezTo>
                    <a:pt x="608" y="51"/>
                    <a:pt x="640" y="3"/>
                    <a:pt x="672" y="3"/>
                  </a:cubicBezTo>
                  <a:cubicBezTo>
                    <a:pt x="704" y="3"/>
                    <a:pt x="736" y="51"/>
                    <a:pt x="768" y="51"/>
                  </a:cubicBezTo>
                  <a:cubicBezTo>
                    <a:pt x="800" y="51"/>
                    <a:pt x="832" y="3"/>
                    <a:pt x="864" y="3"/>
                  </a:cubicBezTo>
                  <a:cubicBezTo>
                    <a:pt x="896" y="3"/>
                    <a:pt x="928" y="51"/>
                    <a:pt x="960" y="51"/>
                  </a:cubicBezTo>
                  <a:cubicBezTo>
                    <a:pt x="992" y="51"/>
                    <a:pt x="1024" y="3"/>
                    <a:pt x="1056" y="3"/>
                  </a:cubicBezTo>
                  <a:cubicBezTo>
                    <a:pt x="1088" y="3"/>
                    <a:pt x="1120" y="51"/>
                    <a:pt x="1152" y="51"/>
                  </a:cubicBezTo>
                  <a:cubicBezTo>
                    <a:pt x="1184" y="51"/>
                    <a:pt x="1216" y="3"/>
                    <a:pt x="1248" y="3"/>
                  </a:cubicBezTo>
                  <a:cubicBezTo>
                    <a:pt x="1280" y="3"/>
                    <a:pt x="1312" y="51"/>
                    <a:pt x="1344" y="51"/>
                  </a:cubicBezTo>
                  <a:cubicBezTo>
                    <a:pt x="1376" y="51"/>
                    <a:pt x="1408" y="3"/>
                    <a:pt x="1440" y="3"/>
                  </a:cubicBezTo>
                  <a:cubicBezTo>
                    <a:pt x="1472" y="3"/>
                    <a:pt x="1504" y="51"/>
                    <a:pt x="1536" y="51"/>
                  </a:cubicBezTo>
                  <a:cubicBezTo>
                    <a:pt x="1568" y="51"/>
                    <a:pt x="1607" y="6"/>
                    <a:pt x="1632" y="3"/>
                  </a:cubicBezTo>
                  <a:cubicBezTo>
                    <a:pt x="1657" y="0"/>
                    <a:pt x="1670" y="22"/>
                    <a:pt x="1686" y="30"/>
                  </a:cubicBezTo>
                  <a:cubicBezTo>
                    <a:pt x="1702" y="38"/>
                    <a:pt x="1719" y="47"/>
                    <a:pt x="1728" y="5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0" name="Freeform 3"/>
            <p:cNvSpPr>
              <a:spLocks noChangeAspect="1"/>
            </p:cNvSpPr>
            <p:nvPr/>
          </p:nvSpPr>
          <p:spPr bwMode="auto">
            <a:xfrm rot="-5400000">
              <a:off x="1210413" y="4000216"/>
              <a:ext cx="1371600" cy="40481"/>
            </a:xfrm>
            <a:custGeom>
              <a:avLst/>
              <a:gdLst>
                <a:gd name="T0" fmla="*/ 0 w 1728"/>
                <a:gd name="T1" fmla="*/ 2147483646 h 51"/>
                <a:gd name="T2" fmla="*/ 2147483646 w 1728"/>
                <a:gd name="T3" fmla="*/ 2147483646 h 51"/>
                <a:gd name="T4" fmla="*/ 2147483646 w 1728"/>
                <a:gd name="T5" fmla="*/ 2147483646 h 51"/>
                <a:gd name="T6" fmla="*/ 2147483646 w 1728"/>
                <a:gd name="T7" fmla="*/ 2147483646 h 51"/>
                <a:gd name="T8" fmla="*/ 2147483646 w 1728"/>
                <a:gd name="T9" fmla="*/ 2147483646 h 51"/>
                <a:gd name="T10" fmla="*/ 2147483646 w 1728"/>
                <a:gd name="T11" fmla="*/ 2147483646 h 51"/>
                <a:gd name="T12" fmla="*/ 2147483646 w 1728"/>
                <a:gd name="T13" fmla="*/ 2147483646 h 51"/>
                <a:gd name="T14" fmla="*/ 2147483646 w 1728"/>
                <a:gd name="T15" fmla="*/ 2147483646 h 51"/>
                <a:gd name="T16" fmla="*/ 2147483646 w 1728"/>
                <a:gd name="T17" fmla="*/ 2147483646 h 51"/>
                <a:gd name="T18" fmla="*/ 2147483646 w 1728"/>
                <a:gd name="T19" fmla="*/ 2147483646 h 51"/>
                <a:gd name="T20" fmla="*/ 2147483646 w 1728"/>
                <a:gd name="T21" fmla="*/ 2147483646 h 51"/>
                <a:gd name="T22" fmla="*/ 2147483646 w 1728"/>
                <a:gd name="T23" fmla="*/ 2147483646 h 51"/>
                <a:gd name="T24" fmla="*/ 2147483646 w 1728"/>
                <a:gd name="T25" fmla="*/ 2147483646 h 51"/>
                <a:gd name="T26" fmla="*/ 2147483646 w 1728"/>
                <a:gd name="T27" fmla="*/ 2147483646 h 51"/>
                <a:gd name="T28" fmla="*/ 2147483646 w 1728"/>
                <a:gd name="T29" fmla="*/ 2147483646 h 51"/>
                <a:gd name="T30" fmla="*/ 2147483646 w 1728"/>
                <a:gd name="T31" fmla="*/ 2147483646 h 51"/>
                <a:gd name="T32" fmla="*/ 2147483646 w 1728"/>
                <a:gd name="T33" fmla="*/ 2147483646 h 51"/>
                <a:gd name="T34" fmla="*/ 2147483646 w 1728"/>
                <a:gd name="T35" fmla="*/ 2147483646 h 51"/>
                <a:gd name="T36" fmla="*/ 2147483646 w 1728"/>
                <a:gd name="T37" fmla="*/ 2147483646 h 51"/>
                <a:gd name="T38" fmla="*/ 2147483646 w 1728"/>
                <a:gd name="T39" fmla="*/ 2147483646 h 5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728"/>
                <a:gd name="T61" fmla="*/ 0 h 51"/>
                <a:gd name="T62" fmla="*/ 1728 w 1728"/>
                <a:gd name="T63" fmla="*/ 51 h 5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728" h="51">
                  <a:moveTo>
                    <a:pt x="0" y="51"/>
                  </a:moveTo>
                  <a:cubicBezTo>
                    <a:pt x="32" y="27"/>
                    <a:pt x="64" y="3"/>
                    <a:pt x="96" y="3"/>
                  </a:cubicBezTo>
                  <a:cubicBezTo>
                    <a:pt x="128" y="3"/>
                    <a:pt x="160" y="51"/>
                    <a:pt x="192" y="51"/>
                  </a:cubicBezTo>
                  <a:cubicBezTo>
                    <a:pt x="224" y="51"/>
                    <a:pt x="256" y="3"/>
                    <a:pt x="288" y="3"/>
                  </a:cubicBezTo>
                  <a:cubicBezTo>
                    <a:pt x="320" y="3"/>
                    <a:pt x="352" y="51"/>
                    <a:pt x="384" y="51"/>
                  </a:cubicBezTo>
                  <a:cubicBezTo>
                    <a:pt x="416" y="51"/>
                    <a:pt x="448" y="3"/>
                    <a:pt x="480" y="3"/>
                  </a:cubicBezTo>
                  <a:cubicBezTo>
                    <a:pt x="512" y="3"/>
                    <a:pt x="544" y="51"/>
                    <a:pt x="576" y="51"/>
                  </a:cubicBezTo>
                  <a:cubicBezTo>
                    <a:pt x="608" y="51"/>
                    <a:pt x="640" y="3"/>
                    <a:pt x="672" y="3"/>
                  </a:cubicBezTo>
                  <a:cubicBezTo>
                    <a:pt x="704" y="3"/>
                    <a:pt x="736" y="51"/>
                    <a:pt x="768" y="51"/>
                  </a:cubicBezTo>
                  <a:cubicBezTo>
                    <a:pt x="800" y="51"/>
                    <a:pt x="832" y="3"/>
                    <a:pt x="864" y="3"/>
                  </a:cubicBezTo>
                  <a:cubicBezTo>
                    <a:pt x="896" y="3"/>
                    <a:pt x="928" y="51"/>
                    <a:pt x="960" y="51"/>
                  </a:cubicBezTo>
                  <a:cubicBezTo>
                    <a:pt x="992" y="51"/>
                    <a:pt x="1024" y="3"/>
                    <a:pt x="1056" y="3"/>
                  </a:cubicBezTo>
                  <a:cubicBezTo>
                    <a:pt x="1088" y="3"/>
                    <a:pt x="1120" y="51"/>
                    <a:pt x="1152" y="51"/>
                  </a:cubicBezTo>
                  <a:cubicBezTo>
                    <a:pt x="1184" y="51"/>
                    <a:pt x="1216" y="3"/>
                    <a:pt x="1248" y="3"/>
                  </a:cubicBezTo>
                  <a:cubicBezTo>
                    <a:pt x="1280" y="3"/>
                    <a:pt x="1312" y="51"/>
                    <a:pt x="1344" y="51"/>
                  </a:cubicBezTo>
                  <a:cubicBezTo>
                    <a:pt x="1376" y="51"/>
                    <a:pt x="1408" y="3"/>
                    <a:pt x="1440" y="3"/>
                  </a:cubicBezTo>
                  <a:cubicBezTo>
                    <a:pt x="1472" y="3"/>
                    <a:pt x="1504" y="51"/>
                    <a:pt x="1536" y="51"/>
                  </a:cubicBezTo>
                  <a:cubicBezTo>
                    <a:pt x="1568" y="51"/>
                    <a:pt x="1607" y="6"/>
                    <a:pt x="1632" y="3"/>
                  </a:cubicBezTo>
                  <a:cubicBezTo>
                    <a:pt x="1657" y="0"/>
                    <a:pt x="1670" y="22"/>
                    <a:pt x="1686" y="30"/>
                  </a:cubicBezTo>
                  <a:cubicBezTo>
                    <a:pt x="1702" y="38"/>
                    <a:pt x="1719" y="47"/>
                    <a:pt x="1728" y="5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7658" name="Group 16"/>
          <p:cNvGrpSpPr>
            <a:grpSpLocks/>
          </p:cNvGrpSpPr>
          <p:nvPr/>
        </p:nvGrpSpPr>
        <p:grpSpPr bwMode="auto">
          <a:xfrm>
            <a:off x="2197100" y="3276600"/>
            <a:ext cx="103188" cy="1430338"/>
            <a:chOff x="1864518" y="3276601"/>
            <a:chExt cx="51935" cy="1429656"/>
          </a:xfrm>
        </p:grpSpPr>
        <p:sp>
          <p:nvSpPr>
            <p:cNvPr id="27667" name="Freeform 3"/>
            <p:cNvSpPr>
              <a:spLocks noChangeAspect="1"/>
            </p:cNvSpPr>
            <p:nvPr/>
          </p:nvSpPr>
          <p:spPr bwMode="auto">
            <a:xfrm rot="-5400000">
              <a:off x="1198959" y="3942160"/>
              <a:ext cx="1371600" cy="40481"/>
            </a:xfrm>
            <a:custGeom>
              <a:avLst/>
              <a:gdLst>
                <a:gd name="T0" fmla="*/ 0 w 1728"/>
                <a:gd name="T1" fmla="*/ 2147483646 h 51"/>
                <a:gd name="T2" fmla="*/ 2147483646 w 1728"/>
                <a:gd name="T3" fmla="*/ 2147483646 h 51"/>
                <a:gd name="T4" fmla="*/ 2147483646 w 1728"/>
                <a:gd name="T5" fmla="*/ 2147483646 h 51"/>
                <a:gd name="T6" fmla="*/ 2147483646 w 1728"/>
                <a:gd name="T7" fmla="*/ 2147483646 h 51"/>
                <a:gd name="T8" fmla="*/ 2147483646 w 1728"/>
                <a:gd name="T9" fmla="*/ 2147483646 h 51"/>
                <a:gd name="T10" fmla="*/ 2147483646 w 1728"/>
                <a:gd name="T11" fmla="*/ 2147483646 h 51"/>
                <a:gd name="T12" fmla="*/ 2147483646 w 1728"/>
                <a:gd name="T13" fmla="*/ 2147483646 h 51"/>
                <a:gd name="T14" fmla="*/ 2147483646 w 1728"/>
                <a:gd name="T15" fmla="*/ 2147483646 h 51"/>
                <a:gd name="T16" fmla="*/ 2147483646 w 1728"/>
                <a:gd name="T17" fmla="*/ 2147483646 h 51"/>
                <a:gd name="T18" fmla="*/ 2147483646 w 1728"/>
                <a:gd name="T19" fmla="*/ 2147483646 h 51"/>
                <a:gd name="T20" fmla="*/ 2147483646 w 1728"/>
                <a:gd name="T21" fmla="*/ 2147483646 h 51"/>
                <a:gd name="T22" fmla="*/ 2147483646 w 1728"/>
                <a:gd name="T23" fmla="*/ 2147483646 h 51"/>
                <a:gd name="T24" fmla="*/ 2147483646 w 1728"/>
                <a:gd name="T25" fmla="*/ 2147483646 h 51"/>
                <a:gd name="T26" fmla="*/ 2147483646 w 1728"/>
                <a:gd name="T27" fmla="*/ 2147483646 h 51"/>
                <a:gd name="T28" fmla="*/ 2147483646 w 1728"/>
                <a:gd name="T29" fmla="*/ 2147483646 h 51"/>
                <a:gd name="T30" fmla="*/ 2147483646 w 1728"/>
                <a:gd name="T31" fmla="*/ 2147483646 h 51"/>
                <a:gd name="T32" fmla="*/ 2147483646 w 1728"/>
                <a:gd name="T33" fmla="*/ 2147483646 h 51"/>
                <a:gd name="T34" fmla="*/ 2147483646 w 1728"/>
                <a:gd name="T35" fmla="*/ 2147483646 h 51"/>
                <a:gd name="T36" fmla="*/ 2147483646 w 1728"/>
                <a:gd name="T37" fmla="*/ 2147483646 h 51"/>
                <a:gd name="T38" fmla="*/ 2147483646 w 1728"/>
                <a:gd name="T39" fmla="*/ 2147483646 h 5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728"/>
                <a:gd name="T61" fmla="*/ 0 h 51"/>
                <a:gd name="T62" fmla="*/ 1728 w 1728"/>
                <a:gd name="T63" fmla="*/ 51 h 5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728" h="51">
                  <a:moveTo>
                    <a:pt x="0" y="51"/>
                  </a:moveTo>
                  <a:cubicBezTo>
                    <a:pt x="32" y="27"/>
                    <a:pt x="64" y="3"/>
                    <a:pt x="96" y="3"/>
                  </a:cubicBezTo>
                  <a:cubicBezTo>
                    <a:pt x="128" y="3"/>
                    <a:pt x="160" y="51"/>
                    <a:pt x="192" y="51"/>
                  </a:cubicBezTo>
                  <a:cubicBezTo>
                    <a:pt x="224" y="51"/>
                    <a:pt x="256" y="3"/>
                    <a:pt x="288" y="3"/>
                  </a:cubicBezTo>
                  <a:cubicBezTo>
                    <a:pt x="320" y="3"/>
                    <a:pt x="352" y="51"/>
                    <a:pt x="384" y="51"/>
                  </a:cubicBezTo>
                  <a:cubicBezTo>
                    <a:pt x="416" y="51"/>
                    <a:pt x="448" y="3"/>
                    <a:pt x="480" y="3"/>
                  </a:cubicBezTo>
                  <a:cubicBezTo>
                    <a:pt x="512" y="3"/>
                    <a:pt x="544" y="51"/>
                    <a:pt x="576" y="51"/>
                  </a:cubicBezTo>
                  <a:cubicBezTo>
                    <a:pt x="608" y="51"/>
                    <a:pt x="640" y="3"/>
                    <a:pt x="672" y="3"/>
                  </a:cubicBezTo>
                  <a:cubicBezTo>
                    <a:pt x="704" y="3"/>
                    <a:pt x="736" y="51"/>
                    <a:pt x="768" y="51"/>
                  </a:cubicBezTo>
                  <a:cubicBezTo>
                    <a:pt x="800" y="51"/>
                    <a:pt x="832" y="3"/>
                    <a:pt x="864" y="3"/>
                  </a:cubicBezTo>
                  <a:cubicBezTo>
                    <a:pt x="896" y="3"/>
                    <a:pt x="928" y="51"/>
                    <a:pt x="960" y="51"/>
                  </a:cubicBezTo>
                  <a:cubicBezTo>
                    <a:pt x="992" y="51"/>
                    <a:pt x="1024" y="3"/>
                    <a:pt x="1056" y="3"/>
                  </a:cubicBezTo>
                  <a:cubicBezTo>
                    <a:pt x="1088" y="3"/>
                    <a:pt x="1120" y="51"/>
                    <a:pt x="1152" y="51"/>
                  </a:cubicBezTo>
                  <a:cubicBezTo>
                    <a:pt x="1184" y="51"/>
                    <a:pt x="1216" y="3"/>
                    <a:pt x="1248" y="3"/>
                  </a:cubicBezTo>
                  <a:cubicBezTo>
                    <a:pt x="1280" y="3"/>
                    <a:pt x="1312" y="51"/>
                    <a:pt x="1344" y="51"/>
                  </a:cubicBezTo>
                  <a:cubicBezTo>
                    <a:pt x="1376" y="51"/>
                    <a:pt x="1408" y="3"/>
                    <a:pt x="1440" y="3"/>
                  </a:cubicBezTo>
                  <a:cubicBezTo>
                    <a:pt x="1472" y="3"/>
                    <a:pt x="1504" y="51"/>
                    <a:pt x="1536" y="51"/>
                  </a:cubicBezTo>
                  <a:cubicBezTo>
                    <a:pt x="1568" y="51"/>
                    <a:pt x="1607" y="6"/>
                    <a:pt x="1632" y="3"/>
                  </a:cubicBezTo>
                  <a:cubicBezTo>
                    <a:pt x="1657" y="0"/>
                    <a:pt x="1670" y="22"/>
                    <a:pt x="1686" y="30"/>
                  </a:cubicBezTo>
                  <a:cubicBezTo>
                    <a:pt x="1702" y="38"/>
                    <a:pt x="1719" y="47"/>
                    <a:pt x="1728" y="5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8" name="Freeform 3"/>
            <p:cNvSpPr>
              <a:spLocks noChangeAspect="1"/>
            </p:cNvSpPr>
            <p:nvPr/>
          </p:nvSpPr>
          <p:spPr bwMode="auto">
            <a:xfrm rot="-5400000">
              <a:off x="1210413" y="4000216"/>
              <a:ext cx="1371600" cy="40481"/>
            </a:xfrm>
            <a:custGeom>
              <a:avLst/>
              <a:gdLst>
                <a:gd name="T0" fmla="*/ 0 w 1728"/>
                <a:gd name="T1" fmla="*/ 2147483646 h 51"/>
                <a:gd name="T2" fmla="*/ 2147483646 w 1728"/>
                <a:gd name="T3" fmla="*/ 2147483646 h 51"/>
                <a:gd name="T4" fmla="*/ 2147483646 w 1728"/>
                <a:gd name="T5" fmla="*/ 2147483646 h 51"/>
                <a:gd name="T6" fmla="*/ 2147483646 w 1728"/>
                <a:gd name="T7" fmla="*/ 2147483646 h 51"/>
                <a:gd name="T8" fmla="*/ 2147483646 w 1728"/>
                <a:gd name="T9" fmla="*/ 2147483646 h 51"/>
                <a:gd name="T10" fmla="*/ 2147483646 w 1728"/>
                <a:gd name="T11" fmla="*/ 2147483646 h 51"/>
                <a:gd name="T12" fmla="*/ 2147483646 w 1728"/>
                <a:gd name="T13" fmla="*/ 2147483646 h 51"/>
                <a:gd name="T14" fmla="*/ 2147483646 w 1728"/>
                <a:gd name="T15" fmla="*/ 2147483646 h 51"/>
                <a:gd name="T16" fmla="*/ 2147483646 w 1728"/>
                <a:gd name="T17" fmla="*/ 2147483646 h 51"/>
                <a:gd name="T18" fmla="*/ 2147483646 w 1728"/>
                <a:gd name="T19" fmla="*/ 2147483646 h 51"/>
                <a:gd name="T20" fmla="*/ 2147483646 w 1728"/>
                <a:gd name="T21" fmla="*/ 2147483646 h 51"/>
                <a:gd name="T22" fmla="*/ 2147483646 w 1728"/>
                <a:gd name="T23" fmla="*/ 2147483646 h 51"/>
                <a:gd name="T24" fmla="*/ 2147483646 w 1728"/>
                <a:gd name="T25" fmla="*/ 2147483646 h 51"/>
                <a:gd name="T26" fmla="*/ 2147483646 w 1728"/>
                <a:gd name="T27" fmla="*/ 2147483646 h 51"/>
                <a:gd name="T28" fmla="*/ 2147483646 w 1728"/>
                <a:gd name="T29" fmla="*/ 2147483646 h 51"/>
                <a:gd name="T30" fmla="*/ 2147483646 w 1728"/>
                <a:gd name="T31" fmla="*/ 2147483646 h 51"/>
                <a:gd name="T32" fmla="*/ 2147483646 w 1728"/>
                <a:gd name="T33" fmla="*/ 2147483646 h 51"/>
                <a:gd name="T34" fmla="*/ 2147483646 w 1728"/>
                <a:gd name="T35" fmla="*/ 2147483646 h 51"/>
                <a:gd name="T36" fmla="*/ 2147483646 w 1728"/>
                <a:gd name="T37" fmla="*/ 2147483646 h 51"/>
                <a:gd name="T38" fmla="*/ 2147483646 w 1728"/>
                <a:gd name="T39" fmla="*/ 2147483646 h 5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728"/>
                <a:gd name="T61" fmla="*/ 0 h 51"/>
                <a:gd name="T62" fmla="*/ 1728 w 1728"/>
                <a:gd name="T63" fmla="*/ 51 h 5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728" h="51">
                  <a:moveTo>
                    <a:pt x="0" y="51"/>
                  </a:moveTo>
                  <a:cubicBezTo>
                    <a:pt x="32" y="27"/>
                    <a:pt x="64" y="3"/>
                    <a:pt x="96" y="3"/>
                  </a:cubicBezTo>
                  <a:cubicBezTo>
                    <a:pt x="128" y="3"/>
                    <a:pt x="160" y="51"/>
                    <a:pt x="192" y="51"/>
                  </a:cubicBezTo>
                  <a:cubicBezTo>
                    <a:pt x="224" y="51"/>
                    <a:pt x="256" y="3"/>
                    <a:pt x="288" y="3"/>
                  </a:cubicBezTo>
                  <a:cubicBezTo>
                    <a:pt x="320" y="3"/>
                    <a:pt x="352" y="51"/>
                    <a:pt x="384" y="51"/>
                  </a:cubicBezTo>
                  <a:cubicBezTo>
                    <a:pt x="416" y="51"/>
                    <a:pt x="448" y="3"/>
                    <a:pt x="480" y="3"/>
                  </a:cubicBezTo>
                  <a:cubicBezTo>
                    <a:pt x="512" y="3"/>
                    <a:pt x="544" y="51"/>
                    <a:pt x="576" y="51"/>
                  </a:cubicBezTo>
                  <a:cubicBezTo>
                    <a:pt x="608" y="51"/>
                    <a:pt x="640" y="3"/>
                    <a:pt x="672" y="3"/>
                  </a:cubicBezTo>
                  <a:cubicBezTo>
                    <a:pt x="704" y="3"/>
                    <a:pt x="736" y="51"/>
                    <a:pt x="768" y="51"/>
                  </a:cubicBezTo>
                  <a:cubicBezTo>
                    <a:pt x="800" y="51"/>
                    <a:pt x="832" y="3"/>
                    <a:pt x="864" y="3"/>
                  </a:cubicBezTo>
                  <a:cubicBezTo>
                    <a:pt x="896" y="3"/>
                    <a:pt x="928" y="51"/>
                    <a:pt x="960" y="51"/>
                  </a:cubicBezTo>
                  <a:cubicBezTo>
                    <a:pt x="992" y="51"/>
                    <a:pt x="1024" y="3"/>
                    <a:pt x="1056" y="3"/>
                  </a:cubicBezTo>
                  <a:cubicBezTo>
                    <a:pt x="1088" y="3"/>
                    <a:pt x="1120" y="51"/>
                    <a:pt x="1152" y="51"/>
                  </a:cubicBezTo>
                  <a:cubicBezTo>
                    <a:pt x="1184" y="51"/>
                    <a:pt x="1216" y="3"/>
                    <a:pt x="1248" y="3"/>
                  </a:cubicBezTo>
                  <a:cubicBezTo>
                    <a:pt x="1280" y="3"/>
                    <a:pt x="1312" y="51"/>
                    <a:pt x="1344" y="51"/>
                  </a:cubicBezTo>
                  <a:cubicBezTo>
                    <a:pt x="1376" y="51"/>
                    <a:pt x="1408" y="3"/>
                    <a:pt x="1440" y="3"/>
                  </a:cubicBezTo>
                  <a:cubicBezTo>
                    <a:pt x="1472" y="3"/>
                    <a:pt x="1504" y="51"/>
                    <a:pt x="1536" y="51"/>
                  </a:cubicBezTo>
                  <a:cubicBezTo>
                    <a:pt x="1568" y="51"/>
                    <a:pt x="1607" y="6"/>
                    <a:pt x="1632" y="3"/>
                  </a:cubicBezTo>
                  <a:cubicBezTo>
                    <a:pt x="1657" y="0"/>
                    <a:pt x="1670" y="22"/>
                    <a:pt x="1686" y="30"/>
                  </a:cubicBezTo>
                  <a:cubicBezTo>
                    <a:pt x="1702" y="38"/>
                    <a:pt x="1719" y="47"/>
                    <a:pt x="1728" y="5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9" name="TextBox 4"/>
          <p:cNvSpPr txBox="1">
            <a:spLocks noChangeArrowheads="1"/>
          </p:cNvSpPr>
          <p:nvPr/>
        </p:nvSpPr>
        <p:spPr bwMode="auto">
          <a:xfrm>
            <a:off x="1219200" y="3802063"/>
            <a:ext cx="914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800">
                <a:latin typeface="Calibri" pitchFamily="34" charset="0"/>
              </a:rPr>
              <a:t>DNA</a:t>
            </a:r>
          </a:p>
        </p:txBody>
      </p:sp>
      <p:pic>
        <p:nvPicPr>
          <p:cNvPr id="27660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4876800"/>
            <a:ext cx="53181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1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88" y="3048000"/>
            <a:ext cx="53181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2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5105400"/>
            <a:ext cx="53181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/>
          <p:nvPr/>
        </p:nvSpPr>
        <p:spPr>
          <a:xfrm>
            <a:off x="3629025" y="2903538"/>
            <a:ext cx="855663" cy="347662"/>
          </a:xfrm>
          <a:custGeom>
            <a:avLst/>
            <a:gdLst>
              <a:gd name="connsiteX0" fmla="*/ 0 w 856360"/>
              <a:gd name="connsiteY0" fmla="*/ 188686 h 348343"/>
              <a:gd name="connsiteX1" fmla="*/ 72572 w 856360"/>
              <a:gd name="connsiteY1" fmla="*/ 174172 h 348343"/>
              <a:gd name="connsiteX2" fmla="*/ 159658 w 856360"/>
              <a:gd name="connsiteY2" fmla="*/ 145143 h 348343"/>
              <a:gd name="connsiteX3" fmla="*/ 261258 w 856360"/>
              <a:gd name="connsiteY3" fmla="*/ 29029 h 348343"/>
              <a:gd name="connsiteX4" fmla="*/ 348343 w 856360"/>
              <a:gd name="connsiteY4" fmla="*/ 0 h 348343"/>
              <a:gd name="connsiteX5" fmla="*/ 493486 w 856360"/>
              <a:gd name="connsiteY5" fmla="*/ 14514 h 348343"/>
              <a:gd name="connsiteX6" fmla="*/ 566058 w 856360"/>
              <a:gd name="connsiteY6" fmla="*/ 87086 h 348343"/>
              <a:gd name="connsiteX7" fmla="*/ 609600 w 856360"/>
              <a:gd name="connsiteY7" fmla="*/ 116114 h 348343"/>
              <a:gd name="connsiteX8" fmla="*/ 653143 w 856360"/>
              <a:gd name="connsiteY8" fmla="*/ 203200 h 348343"/>
              <a:gd name="connsiteX9" fmla="*/ 711200 w 856360"/>
              <a:gd name="connsiteY9" fmla="*/ 333829 h 348343"/>
              <a:gd name="connsiteX10" fmla="*/ 754743 w 856360"/>
              <a:gd name="connsiteY10" fmla="*/ 348343 h 348343"/>
              <a:gd name="connsiteX11" fmla="*/ 798286 w 856360"/>
              <a:gd name="connsiteY11" fmla="*/ 333829 h 348343"/>
              <a:gd name="connsiteX12" fmla="*/ 856343 w 856360"/>
              <a:gd name="connsiteY12" fmla="*/ 232229 h 34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56360" h="348343">
                <a:moveTo>
                  <a:pt x="0" y="188686"/>
                </a:moveTo>
                <a:cubicBezTo>
                  <a:pt x="24191" y="183848"/>
                  <a:pt x="48772" y="180663"/>
                  <a:pt x="72572" y="174172"/>
                </a:cubicBezTo>
                <a:cubicBezTo>
                  <a:pt x="102093" y="166121"/>
                  <a:pt x="159658" y="145143"/>
                  <a:pt x="159658" y="145143"/>
                </a:cubicBezTo>
                <a:cubicBezTo>
                  <a:pt x="196837" y="89374"/>
                  <a:pt x="203963" y="54493"/>
                  <a:pt x="261258" y="29029"/>
                </a:cubicBezTo>
                <a:cubicBezTo>
                  <a:pt x="289219" y="16602"/>
                  <a:pt x="348343" y="0"/>
                  <a:pt x="348343" y="0"/>
                </a:cubicBezTo>
                <a:cubicBezTo>
                  <a:pt x="396724" y="4838"/>
                  <a:pt x="446109" y="3581"/>
                  <a:pt x="493486" y="14514"/>
                </a:cubicBezTo>
                <a:cubicBezTo>
                  <a:pt x="543801" y="26125"/>
                  <a:pt x="535095" y="56123"/>
                  <a:pt x="566058" y="87086"/>
                </a:cubicBezTo>
                <a:cubicBezTo>
                  <a:pt x="578393" y="99421"/>
                  <a:pt x="595086" y="106438"/>
                  <a:pt x="609600" y="116114"/>
                </a:cubicBezTo>
                <a:cubicBezTo>
                  <a:pt x="662540" y="274927"/>
                  <a:pt x="578108" y="34369"/>
                  <a:pt x="653143" y="203200"/>
                </a:cubicBezTo>
                <a:cubicBezTo>
                  <a:pt x="666599" y="233477"/>
                  <a:pt x="677222" y="306646"/>
                  <a:pt x="711200" y="333829"/>
                </a:cubicBezTo>
                <a:cubicBezTo>
                  <a:pt x="723147" y="343386"/>
                  <a:pt x="740229" y="343505"/>
                  <a:pt x="754743" y="348343"/>
                </a:cubicBezTo>
                <a:cubicBezTo>
                  <a:pt x="769257" y="343505"/>
                  <a:pt x="787468" y="344647"/>
                  <a:pt x="798286" y="333829"/>
                </a:cubicBezTo>
                <a:cubicBezTo>
                  <a:pt x="859027" y="273088"/>
                  <a:pt x="856343" y="277419"/>
                  <a:pt x="856343" y="232229"/>
                </a:cubicBezTo>
              </a:path>
            </a:pathLst>
          </a:custGeom>
          <a:noFill/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4097338" y="2514600"/>
            <a:ext cx="855662" cy="347663"/>
          </a:xfrm>
          <a:custGeom>
            <a:avLst/>
            <a:gdLst>
              <a:gd name="connsiteX0" fmla="*/ 0 w 856360"/>
              <a:gd name="connsiteY0" fmla="*/ 188686 h 348343"/>
              <a:gd name="connsiteX1" fmla="*/ 72572 w 856360"/>
              <a:gd name="connsiteY1" fmla="*/ 174172 h 348343"/>
              <a:gd name="connsiteX2" fmla="*/ 159658 w 856360"/>
              <a:gd name="connsiteY2" fmla="*/ 145143 h 348343"/>
              <a:gd name="connsiteX3" fmla="*/ 261258 w 856360"/>
              <a:gd name="connsiteY3" fmla="*/ 29029 h 348343"/>
              <a:gd name="connsiteX4" fmla="*/ 348343 w 856360"/>
              <a:gd name="connsiteY4" fmla="*/ 0 h 348343"/>
              <a:gd name="connsiteX5" fmla="*/ 493486 w 856360"/>
              <a:gd name="connsiteY5" fmla="*/ 14514 h 348343"/>
              <a:gd name="connsiteX6" fmla="*/ 566058 w 856360"/>
              <a:gd name="connsiteY6" fmla="*/ 87086 h 348343"/>
              <a:gd name="connsiteX7" fmla="*/ 609600 w 856360"/>
              <a:gd name="connsiteY7" fmla="*/ 116114 h 348343"/>
              <a:gd name="connsiteX8" fmla="*/ 653143 w 856360"/>
              <a:gd name="connsiteY8" fmla="*/ 203200 h 348343"/>
              <a:gd name="connsiteX9" fmla="*/ 711200 w 856360"/>
              <a:gd name="connsiteY9" fmla="*/ 333829 h 348343"/>
              <a:gd name="connsiteX10" fmla="*/ 754743 w 856360"/>
              <a:gd name="connsiteY10" fmla="*/ 348343 h 348343"/>
              <a:gd name="connsiteX11" fmla="*/ 798286 w 856360"/>
              <a:gd name="connsiteY11" fmla="*/ 333829 h 348343"/>
              <a:gd name="connsiteX12" fmla="*/ 856343 w 856360"/>
              <a:gd name="connsiteY12" fmla="*/ 232229 h 34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56360" h="348343">
                <a:moveTo>
                  <a:pt x="0" y="188686"/>
                </a:moveTo>
                <a:cubicBezTo>
                  <a:pt x="24191" y="183848"/>
                  <a:pt x="48772" y="180663"/>
                  <a:pt x="72572" y="174172"/>
                </a:cubicBezTo>
                <a:cubicBezTo>
                  <a:pt x="102093" y="166121"/>
                  <a:pt x="159658" y="145143"/>
                  <a:pt x="159658" y="145143"/>
                </a:cubicBezTo>
                <a:cubicBezTo>
                  <a:pt x="196837" y="89374"/>
                  <a:pt x="203963" y="54493"/>
                  <a:pt x="261258" y="29029"/>
                </a:cubicBezTo>
                <a:cubicBezTo>
                  <a:pt x="289219" y="16602"/>
                  <a:pt x="348343" y="0"/>
                  <a:pt x="348343" y="0"/>
                </a:cubicBezTo>
                <a:cubicBezTo>
                  <a:pt x="396724" y="4838"/>
                  <a:pt x="446109" y="3581"/>
                  <a:pt x="493486" y="14514"/>
                </a:cubicBezTo>
                <a:cubicBezTo>
                  <a:pt x="543801" y="26125"/>
                  <a:pt x="535095" y="56123"/>
                  <a:pt x="566058" y="87086"/>
                </a:cubicBezTo>
                <a:cubicBezTo>
                  <a:pt x="578393" y="99421"/>
                  <a:pt x="595086" y="106438"/>
                  <a:pt x="609600" y="116114"/>
                </a:cubicBezTo>
                <a:cubicBezTo>
                  <a:pt x="662540" y="274927"/>
                  <a:pt x="578108" y="34369"/>
                  <a:pt x="653143" y="203200"/>
                </a:cubicBezTo>
                <a:cubicBezTo>
                  <a:pt x="666599" y="233477"/>
                  <a:pt x="677222" y="306646"/>
                  <a:pt x="711200" y="333829"/>
                </a:cubicBezTo>
                <a:cubicBezTo>
                  <a:pt x="723147" y="343386"/>
                  <a:pt x="740229" y="343505"/>
                  <a:pt x="754743" y="348343"/>
                </a:cubicBezTo>
                <a:cubicBezTo>
                  <a:pt x="769257" y="343505"/>
                  <a:pt x="787468" y="344647"/>
                  <a:pt x="798286" y="333829"/>
                </a:cubicBezTo>
                <a:cubicBezTo>
                  <a:pt x="859027" y="273088"/>
                  <a:pt x="856343" y="277419"/>
                  <a:pt x="856343" y="232229"/>
                </a:cubicBezTo>
              </a:path>
            </a:pathLst>
          </a:custGeom>
          <a:noFill/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3657600" y="4452938"/>
            <a:ext cx="855663" cy="347662"/>
          </a:xfrm>
          <a:custGeom>
            <a:avLst/>
            <a:gdLst>
              <a:gd name="connsiteX0" fmla="*/ 0 w 856360"/>
              <a:gd name="connsiteY0" fmla="*/ 188686 h 348343"/>
              <a:gd name="connsiteX1" fmla="*/ 72572 w 856360"/>
              <a:gd name="connsiteY1" fmla="*/ 174172 h 348343"/>
              <a:gd name="connsiteX2" fmla="*/ 159658 w 856360"/>
              <a:gd name="connsiteY2" fmla="*/ 145143 h 348343"/>
              <a:gd name="connsiteX3" fmla="*/ 261258 w 856360"/>
              <a:gd name="connsiteY3" fmla="*/ 29029 h 348343"/>
              <a:gd name="connsiteX4" fmla="*/ 348343 w 856360"/>
              <a:gd name="connsiteY4" fmla="*/ 0 h 348343"/>
              <a:gd name="connsiteX5" fmla="*/ 493486 w 856360"/>
              <a:gd name="connsiteY5" fmla="*/ 14514 h 348343"/>
              <a:gd name="connsiteX6" fmla="*/ 566058 w 856360"/>
              <a:gd name="connsiteY6" fmla="*/ 87086 h 348343"/>
              <a:gd name="connsiteX7" fmla="*/ 609600 w 856360"/>
              <a:gd name="connsiteY7" fmla="*/ 116114 h 348343"/>
              <a:gd name="connsiteX8" fmla="*/ 653143 w 856360"/>
              <a:gd name="connsiteY8" fmla="*/ 203200 h 348343"/>
              <a:gd name="connsiteX9" fmla="*/ 711200 w 856360"/>
              <a:gd name="connsiteY9" fmla="*/ 333829 h 348343"/>
              <a:gd name="connsiteX10" fmla="*/ 754743 w 856360"/>
              <a:gd name="connsiteY10" fmla="*/ 348343 h 348343"/>
              <a:gd name="connsiteX11" fmla="*/ 798286 w 856360"/>
              <a:gd name="connsiteY11" fmla="*/ 333829 h 348343"/>
              <a:gd name="connsiteX12" fmla="*/ 856343 w 856360"/>
              <a:gd name="connsiteY12" fmla="*/ 232229 h 34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56360" h="348343">
                <a:moveTo>
                  <a:pt x="0" y="188686"/>
                </a:moveTo>
                <a:cubicBezTo>
                  <a:pt x="24191" y="183848"/>
                  <a:pt x="48772" y="180663"/>
                  <a:pt x="72572" y="174172"/>
                </a:cubicBezTo>
                <a:cubicBezTo>
                  <a:pt x="102093" y="166121"/>
                  <a:pt x="159658" y="145143"/>
                  <a:pt x="159658" y="145143"/>
                </a:cubicBezTo>
                <a:cubicBezTo>
                  <a:pt x="196837" y="89374"/>
                  <a:pt x="203963" y="54493"/>
                  <a:pt x="261258" y="29029"/>
                </a:cubicBezTo>
                <a:cubicBezTo>
                  <a:pt x="289219" y="16602"/>
                  <a:pt x="348343" y="0"/>
                  <a:pt x="348343" y="0"/>
                </a:cubicBezTo>
                <a:cubicBezTo>
                  <a:pt x="396724" y="4838"/>
                  <a:pt x="446109" y="3581"/>
                  <a:pt x="493486" y="14514"/>
                </a:cubicBezTo>
                <a:cubicBezTo>
                  <a:pt x="543801" y="26125"/>
                  <a:pt x="535095" y="56123"/>
                  <a:pt x="566058" y="87086"/>
                </a:cubicBezTo>
                <a:cubicBezTo>
                  <a:pt x="578393" y="99421"/>
                  <a:pt x="595086" y="106438"/>
                  <a:pt x="609600" y="116114"/>
                </a:cubicBezTo>
                <a:cubicBezTo>
                  <a:pt x="662540" y="274927"/>
                  <a:pt x="578108" y="34369"/>
                  <a:pt x="653143" y="203200"/>
                </a:cubicBezTo>
                <a:cubicBezTo>
                  <a:pt x="666599" y="233477"/>
                  <a:pt x="677222" y="306646"/>
                  <a:pt x="711200" y="333829"/>
                </a:cubicBezTo>
                <a:cubicBezTo>
                  <a:pt x="723147" y="343386"/>
                  <a:pt x="740229" y="343505"/>
                  <a:pt x="754743" y="348343"/>
                </a:cubicBezTo>
                <a:cubicBezTo>
                  <a:pt x="769257" y="343505"/>
                  <a:pt x="787468" y="344647"/>
                  <a:pt x="798286" y="333829"/>
                </a:cubicBezTo>
                <a:cubicBezTo>
                  <a:pt x="859027" y="273088"/>
                  <a:pt x="856343" y="277419"/>
                  <a:pt x="856343" y="232229"/>
                </a:cubicBezTo>
              </a:path>
            </a:pathLst>
          </a:custGeom>
          <a:noFill/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011738" y="3744913"/>
            <a:ext cx="365125" cy="366712"/>
          </a:xfrm>
          <a:prstGeom prst="ellipse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601028" y="2688431"/>
            <a:ext cx="2866572" cy="226456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solidFill>
                  <a:srgbClr val="FF0000"/>
                </a:solidFill>
              </a:ln>
              <a:noFill/>
              <a:effectLst/>
              <a:latin typeface="Times New Roman" pitchFamily="18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flipH="1">
            <a:off x="5522408" y="3743848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66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ChangeArrowheads="1"/>
          </p:cNvSpPr>
          <p:nvPr/>
        </p:nvSpPr>
        <p:spPr bwMode="auto">
          <a:xfrm>
            <a:off x="3200400" y="3538538"/>
            <a:ext cx="2362200" cy="609600"/>
          </a:xfrm>
          <a:prstGeom prst="rightArrow">
            <a:avLst>
              <a:gd name="adj1" fmla="val 50000"/>
              <a:gd name="adj2" fmla="val 96875"/>
            </a:avLst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altLang="en-US" b="0" i="0">
              <a:latin typeface="Calibri" pitchFamily="34" charset="0"/>
            </a:endParaRPr>
          </a:p>
        </p:txBody>
      </p:sp>
      <p:grpSp>
        <p:nvGrpSpPr>
          <p:cNvPr id="10243" name="Group 3"/>
          <p:cNvGrpSpPr>
            <a:grpSpLocks/>
          </p:cNvGrpSpPr>
          <p:nvPr/>
        </p:nvGrpSpPr>
        <p:grpSpPr bwMode="auto">
          <a:xfrm>
            <a:off x="3886200" y="2195513"/>
            <a:ext cx="1071563" cy="3900487"/>
            <a:chOff x="1680" y="999"/>
            <a:chExt cx="675" cy="2457"/>
          </a:xfrm>
        </p:grpSpPr>
        <p:sp>
          <p:nvSpPr>
            <p:cNvPr id="10275" name="Freeform 4"/>
            <p:cNvSpPr>
              <a:spLocks/>
            </p:cNvSpPr>
            <p:nvPr/>
          </p:nvSpPr>
          <p:spPr bwMode="auto">
            <a:xfrm>
              <a:off x="1728" y="1040"/>
              <a:ext cx="528" cy="2416"/>
            </a:xfrm>
            <a:custGeom>
              <a:avLst/>
              <a:gdLst>
                <a:gd name="T0" fmla="*/ 240 w 528"/>
                <a:gd name="T1" fmla="*/ 2416 h 2416"/>
                <a:gd name="T2" fmla="*/ 192 w 528"/>
                <a:gd name="T3" fmla="*/ 1984 h 2416"/>
                <a:gd name="T4" fmla="*/ 192 w 528"/>
                <a:gd name="T5" fmla="*/ 1648 h 2416"/>
                <a:gd name="T6" fmla="*/ 144 w 528"/>
                <a:gd name="T7" fmla="*/ 1360 h 2416"/>
                <a:gd name="T8" fmla="*/ 144 w 528"/>
                <a:gd name="T9" fmla="*/ 1024 h 2416"/>
                <a:gd name="T10" fmla="*/ 144 w 528"/>
                <a:gd name="T11" fmla="*/ 736 h 2416"/>
                <a:gd name="T12" fmla="*/ 144 w 528"/>
                <a:gd name="T13" fmla="*/ 640 h 2416"/>
                <a:gd name="T14" fmla="*/ 144 w 528"/>
                <a:gd name="T15" fmla="*/ 496 h 2416"/>
                <a:gd name="T16" fmla="*/ 96 w 528"/>
                <a:gd name="T17" fmla="*/ 448 h 2416"/>
                <a:gd name="T18" fmla="*/ 48 w 528"/>
                <a:gd name="T19" fmla="*/ 352 h 2416"/>
                <a:gd name="T20" fmla="*/ 48 w 528"/>
                <a:gd name="T21" fmla="*/ 304 h 2416"/>
                <a:gd name="T22" fmla="*/ 0 w 528"/>
                <a:gd name="T23" fmla="*/ 256 h 2416"/>
                <a:gd name="T24" fmla="*/ 48 w 528"/>
                <a:gd name="T25" fmla="*/ 160 h 2416"/>
                <a:gd name="T26" fmla="*/ 96 w 528"/>
                <a:gd name="T27" fmla="*/ 112 h 2416"/>
                <a:gd name="T28" fmla="*/ 240 w 528"/>
                <a:gd name="T29" fmla="*/ 16 h 2416"/>
                <a:gd name="T30" fmla="*/ 288 w 528"/>
                <a:gd name="T31" fmla="*/ 16 h 2416"/>
                <a:gd name="T32" fmla="*/ 384 w 528"/>
                <a:gd name="T33" fmla="*/ 112 h 2416"/>
                <a:gd name="T34" fmla="*/ 384 w 528"/>
                <a:gd name="T35" fmla="*/ 160 h 2416"/>
                <a:gd name="T36" fmla="*/ 432 w 528"/>
                <a:gd name="T37" fmla="*/ 256 h 2416"/>
                <a:gd name="T38" fmla="*/ 432 w 528"/>
                <a:gd name="T39" fmla="*/ 352 h 2416"/>
                <a:gd name="T40" fmla="*/ 432 w 528"/>
                <a:gd name="T41" fmla="*/ 448 h 2416"/>
                <a:gd name="T42" fmla="*/ 432 w 528"/>
                <a:gd name="T43" fmla="*/ 784 h 2416"/>
                <a:gd name="T44" fmla="*/ 432 w 528"/>
                <a:gd name="T45" fmla="*/ 1120 h 2416"/>
                <a:gd name="T46" fmla="*/ 480 w 528"/>
                <a:gd name="T47" fmla="*/ 1408 h 2416"/>
                <a:gd name="T48" fmla="*/ 480 w 528"/>
                <a:gd name="T49" fmla="*/ 1696 h 2416"/>
                <a:gd name="T50" fmla="*/ 480 w 528"/>
                <a:gd name="T51" fmla="*/ 1888 h 2416"/>
                <a:gd name="T52" fmla="*/ 528 w 528"/>
                <a:gd name="T53" fmla="*/ 2368 h 241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528"/>
                <a:gd name="T82" fmla="*/ 0 h 2416"/>
                <a:gd name="T83" fmla="*/ 528 w 528"/>
                <a:gd name="T84" fmla="*/ 2416 h 241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528" h="2416">
                  <a:moveTo>
                    <a:pt x="240" y="2416"/>
                  </a:moveTo>
                  <a:cubicBezTo>
                    <a:pt x="220" y="2264"/>
                    <a:pt x="200" y="2112"/>
                    <a:pt x="192" y="1984"/>
                  </a:cubicBezTo>
                  <a:cubicBezTo>
                    <a:pt x="184" y="1856"/>
                    <a:pt x="200" y="1752"/>
                    <a:pt x="192" y="1648"/>
                  </a:cubicBezTo>
                  <a:cubicBezTo>
                    <a:pt x="184" y="1544"/>
                    <a:pt x="152" y="1464"/>
                    <a:pt x="144" y="1360"/>
                  </a:cubicBezTo>
                  <a:cubicBezTo>
                    <a:pt x="136" y="1256"/>
                    <a:pt x="144" y="1128"/>
                    <a:pt x="144" y="1024"/>
                  </a:cubicBezTo>
                  <a:cubicBezTo>
                    <a:pt x="144" y="920"/>
                    <a:pt x="144" y="800"/>
                    <a:pt x="144" y="736"/>
                  </a:cubicBezTo>
                  <a:cubicBezTo>
                    <a:pt x="144" y="672"/>
                    <a:pt x="144" y="680"/>
                    <a:pt x="144" y="640"/>
                  </a:cubicBezTo>
                  <a:cubicBezTo>
                    <a:pt x="144" y="600"/>
                    <a:pt x="152" y="528"/>
                    <a:pt x="144" y="496"/>
                  </a:cubicBezTo>
                  <a:cubicBezTo>
                    <a:pt x="136" y="464"/>
                    <a:pt x="112" y="472"/>
                    <a:pt x="96" y="448"/>
                  </a:cubicBezTo>
                  <a:cubicBezTo>
                    <a:pt x="80" y="424"/>
                    <a:pt x="56" y="376"/>
                    <a:pt x="48" y="352"/>
                  </a:cubicBezTo>
                  <a:cubicBezTo>
                    <a:pt x="40" y="328"/>
                    <a:pt x="56" y="320"/>
                    <a:pt x="48" y="304"/>
                  </a:cubicBezTo>
                  <a:cubicBezTo>
                    <a:pt x="40" y="288"/>
                    <a:pt x="0" y="280"/>
                    <a:pt x="0" y="256"/>
                  </a:cubicBezTo>
                  <a:cubicBezTo>
                    <a:pt x="0" y="232"/>
                    <a:pt x="32" y="184"/>
                    <a:pt x="48" y="160"/>
                  </a:cubicBezTo>
                  <a:cubicBezTo>
                    <a:pt x="64" y="136"/>
                    <a:pt x="64" y="136"/>
                    <a:pt x="96" y="112"/>
                  </a:cubicBezTo>
                  <a:cubicBezTo>
                    <a:pt x="128" y="88"/>
                    <a:pt x="208" y="32"/>
                    <a:pt x="240" y="16"/>
                  </a:cubicBezTo>
                  <a:cubicBezTo>
                    <a:pt x="272" y="0"/>
                    <a:pt x="264" y="0"/>
                    <a:pt x="288" y="16"/>
                  </a:cubicBezTo>
                  <a:cubicBezTo>
                    <a:pt x="312" y="32"/>
                    <a:pt x="368" y="88"/>
                    <a:pt x="384" y="112"/>
                  </a:cubicBezTo>
                  <a:cubicBezTo>
                    <a:pt x="400" y="136"/>
                    <a:pt x="376" y="136"/>
                    <a:pt x="384" y="160"/>
                  </a:cubicBezTo>
                  <a:cubicBezTo>
                    <a:pt x="392" y="184"/>
                    <a:pt x="424" y="224"/>
                    <a:pt x="432" y="256"/>
                  </a:cubicBezTo>
                  <a:cubicBezTo>
                    <a:pt x="440" y="288"/>
                    <a:pt x="432" y="320"/>
                    <a:pt x="432" y="352"/>
                  </a:cubicBezTo>
                  <a:cubicBezTo>
                    <a:pt x="432" y="384"/>
                    <a:pt x="432" y="376"/>
                    <a:pt x="432" y="448"/>
                  </a:cubicBezTo>
                  <a:cubicBezTo>
                    <a:pt x="432" y="520"/>
                    <a:pt x="432" y="672"/>
                    <a:pt x="432" y="784"/>
                  </a:cubicBezTo>
                  <a:cubicBezTo>
                    <a:pt x="432" y="896"/>
                    <a:pt x="424" y="1016"/>
                    <a:pt x="432" y="1120"/>
                  </a:cubicBezTo>
                  <a:cubicBezTo>
                    <a:pt x="440" y="1224"/>
                    <a:pt x="472" y="1312"/>
                    <a:pt x="480" y="1408"/>
                  </a:cubicBezTo>
                  <a:cubicBezTo>
                    <a:pt x="488" y="1504"/>
                    <a:pt x="480" y="1616"/>
                    <a:pt x="480" y="1696"/>
                  </a:cubicBezTo>
                  <a:cubicBezTo>
                    <a:pt x="480" y="1776"/>
                    <a:pt x="472" y="1776"/>
                    <a:pt x="480" y="1888"/>
                  </a:cubicBezTo>
                  <a:cubicBezTo>
                    <a:pt x="488" y="2000"/>
                    <a:pt x="508" y="2184"/>
                    <a:pt x="528" y="2368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10276" name="Oval 5" descr="White marble"/>
            <p:cNvSpPr>
              <a:spLocks noChangeAspect="1" noChangeArrowheads="1"/>
            </p:cNvSpPr>
            <p:nvPr/>
          </p:nvSpPr>
          <p:spPr bwMode="auto">
            <a:xfrm>
              <a:off x="1776" y="1440"/>
              <a:ext cx="144" cy="144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77" name="AutoShape 6" descr="Stationery"/>
            <p:cNvSpPr>
              <a:spLocks noChangeArrowheads="1"/>
            </p:cNvSpPr>
            <p:nvPr/>
          </p:nvSpPr>
          <p:spPr bwMode="auto">
            <a:xfrm rot="-3734147">
              <a:off x="1704" y="1608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78" name="Oval 7" descr="White marble"/>
            <p:cNvSpPr>
              <a:spLocks noChangeAspect="1" noChangeArrowheads="1"/>
            </p:cNvSpPr>
            <p:nvPr/>
          </p:nvSpPr>
          <p:spPr bwMode="auto">
            <a:xfrm>
              <a:off x="1719" y="1086"/>
              <a:ext cx="144" cy="144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79" name="Oval 8" descr="White marble"/>
            <p:cNvSpPr>
              <a:spLocks noChangeAspect="1" noChangeArrowheads="1"/>
            </p:cNvSpPr>
            <p:nvPr/>
          </p:nvSpPr>
          <p:spPr bwMode="auto">
            <a:xfrm>
              <a:off x="1905" y="999"/>
              <a:ext cx="144" cy="144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80" name="Oval 9" descr="White marble"/>
            <p:cNvSpPr>
              <a:spLocks noChangeAspect="1" noChangeArrowheads="1"/>
            </p:cNvSpPr>
            <p:nvPr/>
          </p:nvSpPr>
          <p:spPr bwMode="auto">
            <a:xfrm>
              <a:off x="2085" y="1287"/>
              <a:ext cx="144" cy="144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81" name="Oval 10" descr="White marble"/>
            <p:cNvSpPr>
              <a:spLocks noChangeAspect="1" noChangeArrowheads="1"/>
            </p:cNvSpPr>
            <p:nvPr/>
          </p:nvSpPr>
          <p:spPr bwMode="auto">
            <a:xfrm rot="1915253">
              <a:off x="2046" y="1110"/>
              <a:ext cx="144" cy="144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82" name="AutoShape 11" descr="Stationery"/>
            <p:cNvSpPr>
              <a:spLocks noChangeArrowheads="1"/>
            </p:cNvSpPr>
            <p:nvPr/>
          </p:nvSpPr>
          <p:spPr bwMode="auto">
            <a:xfrm rot="-3734147">
              <a:off x="1716" y="1917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83" name="AutoShape 12" descr="Stationery"/>
            <p:cNvSpPr>
              <a:spLocks noChangeArrowheads="1"/>
            </p:cNvSpPr>
            <p:nvPr/>
          </p:nvSpPr>
          <p:spPr bwMode="auto">
            <a:xfrm rot="-3734147">
              <a:off x="1731" y="2223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84" name="AutoShape 13" descr="Stationery"/>
            <p:cNvSpPr>
              <a:spLocks noChangeArrowheads="1"/>
            </p:cNvSpPr>
            <p:nvPr/>
          </p:nvSpPr>
          <p:spPr bwMode="auto">
            <a:xfrm rot="-3734147">
              <a:off x="1746" y="2529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85" name="AutoShape 14" descr="Stationery"/>
            <p:cNvSpPr>
              <a:spLocks noChangeArrowheads="1"/>
            </p:cNvSpPr>
            <p:nvPr/>
          </p:nvSpPr>
          <p:spPr bwMode="auto">
            <a:xfrm rot="-3734147">
              <a:off x="1761" y="2835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86" name="AutoShape 15" descr="Stationery"/>
            <p:cNvSpPr>
              <a:spLocks noChangeArrowheads="1"/>
            </p:cNvSpPr>
            <p:nvPr/>
          </p:nvSpPr>
          <p:spPr bwMode="auto">
            <a:xfrm rot="-3734147">
              <a:off x="1986" y="1455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87" name="AutoShape 16" descr="Stationery"/>
            <p:cNvSpPr>
              <a:spLocks noChangeArrowheads="1"/>
            </p:cNvSpPr>
            <p:nvPr/>
          </p:nvSpPr>
          <p:spPr bwMode="auto">
            <a:xfrm rot="-3734147">
              <a:off x="1998" y="1764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88" name="AutoShape 17" descr="Stationery"/>
            <p:cNvSpPr>
              <a:spLocks noChangeArrowheads="1"/>
            </p:cNvSpPr>
            <p:nvPr/>
          </p:nvSpPr>
          <p:spPr bwMode="auto">
            <a:xfrm rot="-3734147">
              <a:off x="2013" y="2070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89" name="AutoShape 18" descr="Stationery"/>
            <p:cNvSpPr>
              <a:spLocks noChangeArrowheads="1"/>
            </p:cNvSpPr>
            <p:nvPr/>
          </p:nvSpPr>
          <p:spPr bwMode="auto">
            <a:xfrm rot="-3734147">
              <a:off x="2028" y="2376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90" name="AutoShape 19" descr="Stationery"/>
            <p:cNvSpPr>
              <a:spLocks noChangeArrowheads="1"/>
            </p:cNvSpPr>
            <p:nvPr/>
          </p:nvSpPr>
          <p:spPr bwMode="auto">
            <a:xfrm rot="-3734147">
              <a:off x="2043" y="2682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91" name="Oval 20" descr="White marble"/>
            <p:cNvSpPr>
              <a:spLocks noChangeAspect="1" noChangeArrowheads="1"/>
            </p:cNvSpPr>
            <p:nvPr/>
          </p:nvSpPr>
          <p:spPr bwMode="auto">
            <a:xfrm>
              <a:off x="1680" y="1275"/>
              <a:ext cx="144" cy="144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</p:grpSp>
      <p:sp>
        <p:nvSpPr>
          <p:cNvPr id="10244" name="Text Box 22"/>
          <p:cNvSpPr txBox="1">
            <a:spLocks noChangeArrowheads="1"/>
          </p:cNvSpPr>
          <p:nvPr/>
        </p:nvSpPr>
        <p:spPr bwMode="auto">
          <a:xfrm>
            <a:off x="381000" y="76200"/>
            <a:ext cx="3124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 b="0" i="0">
                <a:solidFill>
                  <a:srgbClr val="FFFF00"/>
                </a:solidFill>
                <a:cs typeface="Times New Roman" pitchFamily="18" charset="0"/>
              </a:rPr>
              <a:t>Information</a:t>
            </a:r>
          </a:p>
        </p:txBody>
      </p:sp>
      <p:sp>
        <p:nvSpPr>
          <p:cNvPr id="10245" name="Text Box 23"/>
          <p:cNvSpPr txBox="1">
            <a:spLocks noChangeArrowheads="1"/>
          </p:cNvSpPr>
          <p:nvPr/>
        </p:nvSpPr>
        <p:spPr bwMode="auto">
          <a:xfrm>
            <a:off x="381000" y="609600"/>
            <a:ext cx="31242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 b="0" i="0">
                <a:solidFill>
                  <a:srgbClr val="FFFF00"/>
                </a:solidFill>
                <a:cs typeface="Times New Roman" pitchFamily="18" charset="0"/>
              </a:rPr>
              <a:t>+</a:t>
            </a:r>
            <a:br>
              <a:rPr lang="en-US" altLang="en-US" sz="3600" b="0" i="0">
                <a:solidFill>
                  <a:srgbClr val="FFFF00"/>
                </a:solidFill>
                <a:cs typeface="Times New Roman" pitchFamily="18" charset="0"/>
              </a:rPr>
            </a:br>
            <a:r>
              <a:rPr lang="en-US" altLang="en-US" sz="3600" b="0" i="0">
                <a:solidFill>
                  <a:srgbClr val="FFFF00"/>
                </a:solidFill>
                <a:cs typeface="Times New Roman" pitchFamily="18" charset="0"/>
              </a:rPr>
              <a:t>Self-assembly</a:t>
            </a:r>
          </a:p>
        </p:txBody>
      </p: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5562600" y="152400"/>
            <a:ext cx="31242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 b="0" i="0">
                <a:solidFill>
                  <a:srgbClr val="FFFF00"/>
                </a:solidFill>
                <a:cs typeface="Times New Roman" pitchFamily="18" charset="0"/>
              </a:rPr>
              <a:t>Structure</a:t>
            </a:r>
            <a:br>
              <a:rPr lang="en-US" altLang="en-US" sz="3600" b="0" i="0">
                <a:solidFill>
                  <a:srgbClr val="FFFF00"/>
                </a:solidFill>
                <a:cs typeface="Times New Roman" pitchFamily="18" charset="0"/>
              </a:rPr>
            </a:br>
            <a:r>
              <a:rPr lang="en-US" altLang="en-US" sz="3600" b="0" i="0">
                <a:solidFill>
                  <a:srgbClr val="FFFF00"/>
                </a:solidFill>
                <a:cs typeface="Times New Roman" pitchFamily="18" charset="0"/>
              </a:rPr>
              <a:t>+</a:t>
            </a:r>
            <a:br>
              <a:rPr lang="en-US" altLang="en-US" sz="3600" b="0" i="0">
                <a:solidFill>
                  <a:srgbClr val="FFFF00"/>
                </a:solidFill>
                <a:cs typeface="Times New Roman" pitchFamily="18" charset="0"/>
              </a:rPr>
            </a:br>
            <a:r>
              <a:rPr lang="en-US" altLang="en-US" sz="3600" b="0" i="0">
                <a:solidFill>
                  <a:srgbClr val="FFFF00"/>
                </a:solidFill>
                <a:cs typeface="Times New Roman" pitchFamily="18" charset="0"/>
              </a:rPr>
              <a:t>Function</a:t>
            </a: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3319463" y="685800"/>
            <a:ext cx="2514600" cy="609600"/>
          </a:xfrm>
          <a:prstGeom prst="rightArrow">
            <a:avLst>
              <a:gd name="adj1" fmla="val 50000"/>
              <a:gd name="adj2" fmla="val 103125"/>
            </a:avLst>
          </a:prstGeom>
          <a:solidFill>
            <a:srgbClr val="FFFF66"/>
          </a:solidFill>
          <a:ln w="9525">
            <a:solidFill>
              <a:srgbClr val="FFFF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altLang="en-US" b="0" i="0">
              <a:latin typeface="Calibri" pitchFamily="34" charset="0"/>
            </a:endParaRPr>
          </a:p>
        </p:txBody>
      </p:sp>
      <p:grpSp>
        <p:nvGrpSpPr>
          <p:cNvPr id="10248" name="Group 29"/>
          <p:cNvGrpSpPr>
            <a:grpSpLocks/>
          </p:cNvGrpSpPr>
          <p:nvPr/>
        </p:nvGrpSpPr>
        <p:grpSpPr bwMode="auto">
          <a:xfrm>
            <a:off x="762000" y="2057400"/>
            <a:ext cx="1524000" cy="4329113"/>
            <a:chOff x="480" y="1353"/>
            <a:chExt cx="960" cy="2727"/>
          </a:xfrm>
        </p:grpSpPr>
        <p:pic>
          <p:nvPicPr>
            <p:cNvPr id="10273" name="Picture 3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47" r="27094"/>
            <a:stretch>
              <a:fillRect/>
            </a:stretch>
          </p:blipFill>
          <p:spPr bwMode="auto">
            <a:xfrm>
              <a:off x="492" y="1353"/>
              <a:ext cx="945" cy="2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74" name="Text Box 31"/>
            <p:cNvSpPr txBox="1">
              <a:spLocks noChangeArrowheads="1"/>
            </p:cNvSpPr>
            <p:nvPr/>
          </p:nvSpPr>
          <p:spPr bwMode="auto">
            <a:xfrm>
              <a:off x="480" y="3792"/>
              <a:ext cx="9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400" b="0" i="0">
                  <a:solidFill>
                    <a:srgbClr val="FFFF66"/>
                  </a:solidFill>
                  <a:latin typeface="Calibri" pitchFamily="34" charset="0"/>
                </a:rPr>
                <a:t>DNA</a:t>
              </a:r>
            </a:p>
          </p:txBody>
        </p:sp>
      </p:grpSp>
      <p:sp>
        <p:nvSpPr>
          <p:cNvPr id="10249" name="Text Box 32"/>
          <p:cNvSpPr txBox="1">
            <a:spLocks noChangeArrowheads="1"/>
          </p:cNvSpPr>
          <p:nvPr/>
        </p:nvSpPr>
        <p:spPr bwMode="auto">
          <a:xfrm>
            <a:off x="2395538" y="2057400"/>
            <a:ext cx="609600" cy="397031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 b="0" i="0">
                <a:latin typeface="Calibri" pitchFamily="34" charset="0"/>
              </a:rPr>
              <a:t>C</a:t>
            </a:r>
            <a:br>
              <a:rPr lang="en-US" altLang="en-US" sz="1400" b="0" i="0">
                <a:latin typeface="Calibri" pitchFamily="34" charset="0"/>
              </a:rPr>
            </a:br>
            <a:r>
              <a:rPr lang="en-US" altLang="en-US" sz="1400" b="0" i="0">
                <a:latin typeface="Calibri" pitchFamily="34" charset="0"/>
              </a:rPr>
              <a:t>G</a:t>
            </a:r>
            <a:br>
              <a:rPr lang="en-US" altLang="en-US" sz="1400" b="0" i="0">
                <a:latin typeface="Calibri" pitchFamily="34" charset="0"/>
              </a:rPr>
            </a:br>
            <a:r>
              <a:rPr lang="en-US" altLang="en-US" sz="1400" b="0" i="0">
                <a:latin typeface="Calibri" pitchFamily="34" charset="0"/>
              </a:rPr>
              <a:t>A</a:t>
            </a:r>
            <a:br>
              <a:rPr lang="en-US" altLang="en-US" sz="1400" b="0" i="0">
                <a:latin typeface="Calibri" pitchFamily="34" charset="0"/>
              </a:rPr>
            </a:br>
            <a:r>
              <a:rPr lang="en-US" altLang="en-US" sz="1400" b="0" i="0">
                <a:latin typeface="Calibri" pitchFamily="34" charset="0"/>
              </a:rPr>
              <a:t>C</a:t>
            </a:r>
            <a:br>
              <a:rPr lang="en-US" altLang="en-US" sz="1400" b="0" i="0">
                <a:latin typeface="Calibri" pitchFamily="34" charset="0"/>
              </a:rPr>
            </a:br>
            <a:r>
              <a:rPr lang="en-US" altLang="en-US" sz="1400" b="0" i="0">
                <a:latin typeface="Calibri" pitchFamily="34" charset="0"/>
              </a:rPr>
              <a:t>C</a:t>
            </a:r>
            <a:br>
              <a:rPr lang="en-US" altLang="en-US" sz="1400" b="0" i="0">
                <a:latin typeface="Calibri" pitchFamily="34" charset="0"/>
              </a:rPr>
            </a:br>
            <a:r>
              <a:rPr lang="en-US" altLang="en-US" sz="1400" b="0" i="0">
                <a:latin typeface="Calibri" pitchFamily="34" charset="0"/>
              </a:rPr>
              <a:t>A</a:t>
            </a:r>
            <a:br>
              <a:rPr lang="en-US" altLang="en-US" sz="1400" b="0" i="0">
                <a:latin typeface="Calibri" pitchFamily="34" charset="0"/>
              </a:rPr>
            </a:br>
            <a:r>
              <a:rPr lang="en-US" altLang="en-US" sz="1400" b="0" i="0">
                <a:latin typeface="Calibri" pitchFamily="34" charset="0"/>
              </a:rPr>
              <a:t>T</a:t>
            </a:r>
            <a:br>
              <a:rPr lang="en-US" altLang="en-US" sz="1400" b="0" i="0">
                <a:latin typeface="Calibri" pitchFamily="34" charset="0"/>
              </a:rPr>
            </a:br>
            <a:r>
              <a:rPr lang="en-US" altLang="en-US" sz="1400" b="0" i="0">
                <a:latin typeface="Calibri" pitchFamily="34" charset="0"/>
              </a:rPr>
              <a:t>C</a:t>
            </a:r>
            <a:br>
              <a:rPr lang="en-US" altLang="en-US" sz="1400" b="0" i="0">
                <a:latin typeface="Calibri" pitchFamily="34" charset="0"/>
              </a:rPr>
            </a:br>
            <a:r>
              <a:rPr lang="en-US" altLang="en-US" sz="1400" b="0" i="0">
                <a:latin typeface="Calibri" pitchFamily="34" charset="0"/>
              </a:rPr>
              <a:t>G</a:t>
            </a:r>
            <a:br>
              <a:rPr lang="en-US" altLang="en-US" sz="1400" b="0" i="0">
                <a:latin typeface="Calibri" pitchFamily="34" charset="0"/>
              </a:rPr>
            </a:br>
            <a:r>
              <a:rPr lang="en-US" altLang="en-US" sz="1400" b="0" i="0">
                <a:latin typeface="Calibri" pitchFamily="34" charset="0"/>
              </a:rPr>
              <a:t>C</a:t>
            </a:r>
            <a:br>
              <a:rPr lang="en-US" altLang="en-US" sz="1400" b="0" i="0">
                <a:latin typeface="Calibri" pitchFamily="34" charset="0"/>
              </a:rPr>
            </a:br>
            <a:r>
              <a:rPr lang="en-US" altLang="en-US" sz="1400" b="0" i="0">
                <a:latin typeface="Calibri" pitchFamily="34" charset="0"/>
              </a:rPr>
              <a:t>C</a:t>
            </a:r>
            <a:br>
              <a:rPr lang="en-US" altLang="en-US" sz="1400" b="0" i="0">
                <a:latin typeface="Calibri" pitchFamily="34" charset="0"/>
              </a:rPr>
            </a:br>
            <a:r>
              <a:rPr lang="en-US" altLang="en-US" sz="1400" b="0" i="0">
                <a:latin typeface="Calibri" pitchFamily="34" charset="0"/>
              </a:rPr>
              <a:t>T</a:t>
            </a:r>
            <a:br>
              <a:rPr lang="en-US" altLang="en-US" sz="1400" b="0" i="0">
                <a:latin typeface="Calibri" pitchFamily="34" charset="0"/>
              </a:rPr>
            </a:br>
            <a:r>
              <a:rPr lang="en-US" altLang="en-US" sz="1400" b="0" i="0">
                <a:latin typeface="Calibri" pitchFamily="34" charset="0"/>
              </a:rPr>
              <a:t>T</a:t>
            </a:r>
            <a:br>
              <a:rPr lang="en-US" altLang="en-US" sz="1400" b="0" i="0">
                <a:latin typeface="Calibri" pitchFamily="34" charset="0"/>
              </a:rPr>
            </a:br>
            <a:r>
              <a:rPr lang="en-US" altLang="en-US" sz="1400" b="0" i="0">
                <a:latin typeface="Calibri" pitchFamily="34" charset="0"/>
              </a:rPr>
              <a:t>A</a:t>
            </a:r>
            <a:br>
              <a:rPr lang="en-US" altLang="en-US" sz="1400" b="0" i="0">
                <a:latin typeface="Calibri" pitchFamily="34" charset="0"/>
              </a:rPr>
            </a:br>
            <a:r>
              <a:rPr lang="en-US" altLang="en-US" sz="1400" b="0" i="0">
                <a:latin typeface="Calibri" pitchFamily="34" charset="0"/>
              </a:rPr>
              <a:t>G</a:t>
            </a:r>
            <a:br>
              <a:rPr lang="en-US" altLang="en-US" sz="1400" b="0" i="0">
                <a:latin typeface="Calibri" pitchFamily="34" charset="0"/>
              </a:rPr>
            </a:br>
            <a:r>
              <a:rPr lang="en-US" altLang="en-US" sz="1400" b="0" i="0">
                <a:latin typeface="Calibri" pitchFamily="34" charset="0"/>
              </a:rPr>
              <a:t>T</a:t>
            </a:r>
            <a:br>
              <a:rPr lang="en-US" altLang="en-US" sz="1400" b="0" i="0">
                <a:latin typeface="Calibri" pitchFamily="34" charset="0"/>
              </a:rPr>
            </a:br>
            <a:r>
              <a:rPr lang="en-US" altLang="en-US" sz="1400" b="0" i="0">
                <a:latin typeface="Calibri" pitchFamily="34" charset="0"/>
              </a:rPr>
              <a:t>A</a:t>
            </a:r>
            <a:br>
              <a:rPr lang="en-US" altLang="en-US" sz="1400" b="0" i="0">
                <a:latin typeface="Calibri" pitchFamily="34" charset="0"/>
              </a:rPr>
            </a:br>
            <a:r>
              <a:rPr lang="en-US" altLang="en-US" sz="1400" b="0" i="0">
                <a:latin typeface="Calibri" pitchFamily="34" charset="0"/>
              </a:rPr>
              <a:t>C</a:t>
            </a:r>
          </a:p>
        </p:txBody>
      </p:sp>
      <p:grpSp>
        <p:nvGrpSpPr>
          <p:cNvPr id="10250" name="Group 33"/>
          <p:cNvGrpSpPr>
            <a:grpSpLocks/>
          </p:cNvGrpSpPr>
          <p:nvPr/>
        </p:nvGrpSpPr>
        <p:grpSpPr bwMode="auto">
          <a:xfrm>
            <a:off x="3886200" y="2209800"/>
            <a:ext cx="1071563" cy="3900488"/>
            <a:chOff x="1680" y="999"/>
            <a:chExt cx="675" cy="2457"/>
          </a:xfrm>
        </p:grpSpPr>
        <p:sp>
          <p:nvSpPr>
            <p:cNvPr id="10256" name="Freeform 34"/>
            <p:cNvSpPr>
              <a:spLocks/>
            </p:cNvSpPr>
            <p:nvPr/>
          </p:nvSpPr>
          <p:spPr bwMode="auto">
            <a:xfrm>
              <a:off x="1728" y="1040"/>
              <a:ext cx="528" cy="2416"/>
            </a:xfrm>
            <a:custGeom>
              <a:avLst/>
              <a:gdLst>
                <a:gd name="T0" fmla="*/ 240 w 528"/>
                <a:gd name="T1" fmla="*/ 2416 h 2416"/>
                <a:gd name="T2" fmla="*/ 192 w 528"/>
                <a:gd name="T3" fmla="*/ 1984 h 2416"/>
                <a:gd name="T4" fmla="*/ 192 w 528"/>
                <a:gd name="T5" fmla="*/ 1648 h 2416"/>
                <a:gd name="T6" fmla="*/ 144 w 528"/>
                <a:gd name="T7" fmla="*/ 1360 h 2416"/>
                <a:gd name="T8" fmla="*/ 144 w 528"/>
                <a:gd name="T9" fmla="*/ 1024 h 2416"/>
                <a:gd name="T10" fmla="*/ 144 w 528"/>
                <a:gd name="T11" fmla="*/ 736 h 2416"/>
                <a:gd name="T12" fmla="*/ 144 w 528"/>
                <a:gd name="T13" fmla="*/ 640 h 2416"/>
                <a:gd name="T14" fmla="*/ 144 w 528"/>
                <a:gd name="T15" fmla="*/ 496 h 2416"/>
                <a:gd name="T16" fmla="*/ 96 w 528"/>
                <a:gd name="T17" fmla="*/ 448 h 2416"/>
                <a:gd name="T18" fmla="*/ 48 w 528"/>
                <a:gd name="T19" fmla="*/ 352 h 2416"/>
                <a:gd name="T20" fmla="*/ 48 w 528"/>
                <a:gd name="T21" fmla="*/ 304 h 2416"/>
                <a:gd name="T22" fmla="*/ 0 w 528"/>
                <a:gd name="T23" fmla="*/ 256 h 2416"/>
                <a:gd name="T24" fmla="*/ 48 w 528"/>
                <a:gd name="T25" fmla="*/ 160 h 2416"/>
                <a:gd name="T26" fmla="*/ 96 w 528"/>
                <a:gd name="T27" fmla="*/ 112 h 2416"/>
                <a:gd name="T28" fmla="*/ 240 w 528"/>
                <a:gd name="T29" fmla="*/ 16 h 2416"/>
                <a:gd name="T30" fmla="*/ 288 w 528"/>
                <a:gd name="T31" fmla="*/ 16 h 2416"/>
                <a:gd name="T32" fmla="*/ 384 w 528"/>
                <a:gd name="T33" fmla="*/ 112 h 2416"/>
                <a:gd name="T34" fmla="*/ 384 w 528"/>
                <a:gd name="T35" fmla="*/ 160 h 2416"/>
                <a:gd name="T36" fmla="*/ 432 w 528"/>
                <a:gd name="T37" fmla="*/ 256 h 2416"/>
                <a:gd name="T38" fmla="*/ 432 w 528"/>
                <a:gd name="T39" fmla="*/ 352 h 2416"/>
                <a:gd name="T40" fmla="*/ 432 w 528"/>
                <a:gd name="T41" fmla="*/ 448 h 2416"/>
                <a:gd name="T42" fmla="*/ 432 w 528"/>
                <a:gd name="T43" fmla="*/ 784 h 2416"/>
                <a:gd name="T44" fmla="*/ 432 w 528"/>
                <a:gd name="T45" fmla="*/ 1120 h 2416"/>
                <a:gd name="T46" fmla="*/ 480 w 528"/>
                <a:gd name="T47" fmla="*/ 1408 h 2416"/>
                <a:gd name="T48" fmla="*/ 480 w 528"/>
                <a:gd name="T49" fmla="*/ 1696 h 2416"/>
                <a:gd name="T50" fmla="*/ 480 w 528"/>
                <a:gd name="T51" fmla="*/ 1888 h 2416"/>
                <a:gd name="T52" fmla="*/ 528 w 528"/>
                <a:gd name="T53" fmla="*/ 2368 h 241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528"/>
                <a:gd name="T82" fmla="*/ 0 h 2416"/>
                <a:gd name="T83" fmla="*/ 528 w 528"/>
                <a:gd name="T84" fmla="*/ 2416 h 241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528" h="2416">
                  <a:moveTo>
                    <a:pt x="240" y="2416"/>
                  </a:moveTo>
                  <a:cubicBezTo>
                    <a:pt x="220" y="2264"/>
                    <a:pt x="200" y="2112"/>
                    <a:pt x="192" y="1984"/>
                  </a:cubicBezTo>
                  <a:cubicBezTo>
                    <a:pt x="184" y="1856"/>
                    <a:pt x="200" y="1752"/>
                    <a:pt x="192" y="1648"/>
                  </a:cubicBezTo>
                  <a:cubicBezTo>
                    <a:pt x="184" y="1544"/>
                    <a:pt x="152" y="1464"/>
                    <a:pt x="144" y="1360"/>
                  </a:cubicBezTo>
                  <a:cubicBezTo>
                    <a:pt x="136" y="1256"/>
                    <a:pt x="144" y="1128"/>
                    <a:pt x="144" y="1024"/>
                  </a:cubicBezTo>
                  <a:cubicBezTo>
                    <a:pt x="144" y="920"/>
                    <a:pt x="144" y="800"/>
                    <a:pt x="144" y="736"/>
                  </a:cubicBezTo>
                  <a:cubicBezTo>
                    <a:pt x="144" y="672"/>
                    <a:pt x="144" y="680"/>
                    <a:pt x="144" y="640"/>
                  </a:cubicBezTo>
                  <a:cubicBezTo>
                    <a:pt x="144" y="600"/>
                    <a:pt x="152" y="528"/>
                    <a:pt x="144" y="496"/>
                  </a:cubicBezTo>
                  <a:cubicBezTo>
                    <a:pt x="136" y="464"/>
                    <a:pt x="112" y="472"/>
                    <a:pt x="96" y="448"/>
                  </a:cubicBezTo>
                  <a:cubicBezTo>
                    <a:pt x="80" y="424"/>
                    <a:pt x="56" y="376"/>
                    <a:pt x="48" y="352"/>
                  </a:cubicBezTo>
                  <a:cubicBezTo>
                    <a:pt x="40" y="328"/>
                    <a:pt x="56" y="320"/>
                    <a:pt x="48" y="304"/>
                  </a:cubicBezTo>
                  <a:cubicBezTo>
                    <a:pt x="40" y="288"/>
                    <a:pt x="0" y="280"/>
                    <a:pt x="0" y="256"/>
                  </a:cubicBezTo>
                  <a:cubicBezTo>
                    <a:pt x="0" y="232"/>
                    <a:pt x="32" y="184"/>
                    <a:pt x="48" y="160"/>
                  </a:cubicBezTo>
                  <a:cubicBezTo>
                    <a:pt x="64" y="136"/>
                    <a:pt x="64" y="136"/>
                    <a:pt x="96" y="112"/>
                  </a:cubicBezTo>
                  <a:cubicBezTo>
                    <a:pt x="128" y="88"/>
                    <a:pt x="208" y="32"/>
                    <a:pt x="240" y="16"/>
                  </a:cubicBezTo>
                  <a:cubicBezTo>
                    <a:pt x="272" y="0"/>
                    <a:pt x="264" y="0"/>
                    <a:pt x="288" y="16"/>
                  </a:cubicBezTo>
                  <a:cubicBezTo>
                    <a:pt x="312" y="32"/>
                    <a:pt x="368" y="88"/>
                    <a:pt x="384" y="112"/>
                  </a:cubicBezTo>
                  <a:cubicBezTo>
                    <a:pt x="400" y="136"/>
                    <a:pt x="376" y="136"/>
                    <a:pt x="384" y="160"/>
                  </a:cubicBezTo>
                  <a:cubicBezTo>
                    <a:pt x="392" y="184"/>
                    <a:pt x="424" y="224"/>
                    <a:pt x="432" y="256"/>
                  </a:cubicBezTo>
                  <a:cubicBezTo>
                    <a:pt x="440" y="288"/>
                    <a:pt x="432" y="320"/>
                    <a:pt x="432" y="352"/>
                  </a:cubicBezTo>
                  <a:cubicBezTo>
                    <a:pt x="432" y="384"/>
                    <a:pt x="432" y="376"/>
                    <a:pt x="432" y="448"/>
                  </a:cubicBezTo>
                  <a:cubicBezTo>
                    <a:pt x="432" y="520"/>
                    <a:pt x="432" y="672"/>
                    <a:pt x="432" y="784"/>
                  </a:cubicBezTo>
                  <a:cubicBezTo>
                    <a:pt x="432" y="896"/>
                    <a:pt x="424" y="1016"/>
                    <a:pt x="432" y="1120"/>
                  </a:cubicBezTo>
                  <a:cubicBezTo>
                    <a:pt x="440" y="1224"/>
                    <a:pt x="472" y="1312"/>
                    <a:pt x="480" y="1408"/>
                  </a:cubicBezTo>
                  <a:cubicBezTo>
                    <a:pt x="488" y="1504"/>
                    <a:pt x="480" y="1616"/>
                    <a:pt x="480" y="1696"/>
                  </a:cubicBezTo>
                  <a:cubicBezTo>
                    <a:pt x="480" y="1776"/>
                    <a:pt x="472" y="1776"/>
                    <a:pt x="480" y="1888"/>
                  </a:cubicBezTo>
                  <a:cubicBezTo>
                    <a:pt x="488" y="2000"/>
                    <a:pt x="508" y="2184"/>
                    <a:pt x="528" y="2368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i="0"/>
            </a:p>
          </p:txBody>
        </p:sp>
        <p:sp>
          <p:nvSpPr>
            <p:cNvPr id="10257" name="Oval 35"/>
            <p:cNvSpPr>
              <a:spLocks noChangeAspect="1" noChangeArrowheads="1"/>
            </p:cNvSpPr>
            <p:nvPr/>
          </p:nvSpPr>
          <p:spPr bwMode="auto">
            <a:xfrm>
              <a:off x="1776" y="1440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58" name="AutoShape 36"/>
            <p:cNvSpPr>
              <a:spLocks noChangeArrowheads="1"/>
            </p:cNvSpPr>
            <p:nvPr/>
          </p:nvSpPr>
          <p:spPr bwMode="auto">
            <a:xfrm rot="-3734147">
              <a:off x="1704" y="1608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59" name="Oval 37"/>
            <p:cNvSpPr>
              <a:spLocks noChangeAspect="1" noChangeArrowheads="1"/>
            </p:cNvSpPr>
            <p:nvPr/>
          </p:nvSpPr>
          <p:spPr bwMode="auto">
            <a:xfrm>
              <a:off x="1719" y="1086"/>
              <a:ext cx="144" cy="144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60" name="Oval 38" descr="White marble"/>
            <p:cNvSpPr>
              <a:spLocks noChangeAspect="1" noChangeArrowheads="1"/>
            </p:cNvSpPr>
            <p:nvPr/>
          </p:nvSpPr>
          <p:spPr bwMode="auto">
            <a:xfrm>
              <a:off x="1905" y="999"/>
              <a:ext cx="144" cy="144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61" name="Oval 39"/>
            <p:cNvSpPr>
              <a:spLocks noChangeAspect="1" noChangeArrowheads="1"/>
            </p:cNvSpPr>
            <p:nvPr/>
          </p:nvSpPr>
          <p:spPr bwMode="auto">
            <a:xfrm>
              <a:off x="2085" y="1287"/>
              <a:ext cx="144" cy="144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62" name="Oval 40"/>
            <p:cNvSpPr>
              <a:spLocks noChangeAspect="1" noChangeArrowheads="1"/>
            </p:cNvSpPr>
            <p:nvPr/>
          </p:nvSpPr>
          <p:spPr bwMode="auto">
            <a:xfrm rot="1915253">
              <a:off x="2046" y="1110"/>
              <a:ext cx="144" cy="144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63" name="AutoShape 41" descr="Stationery"/>
            <p:cNvSpPr>
              <a:spLocks noChangeArrowheads="1"/>
            </p:cNvSpPr>
            <p:nvPr/>
          </p:nvSpPr>
          <p:spPr bwMode="auto">
            <a:xfrm rot="-3734147">
              <a:off x="1716" y="1917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64" name="AutoShape 42"/>
            <p:cNvSpPr>
              <a:spLocks noChangeArrowheads="1"/>
            </p:cNvSpPr>
            <p:nvPr/>
          </p:nvSpPr>
          <p:spPr bwMode="auto">
            <a:xfrm rot="-3734147">
              <a:off x="1731" y="2223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65" name="AutoShape 43"/>
            <p:cNvSpPr>
              <a:spLocks noChangeArrowheads="1"/>
            </p:cNvSpPr>
            <p:nvPr/>
          </p:nvSpPr>
          <p:spPr bwMode="auto">
            <a:xfrm rot="-3734147">
              <a:off x="1746" y="2529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66" name="AutoShape 44"/>
            <p:cNvSpPr>
              <a:spLocks noChangeArrowheads="1"/>
            </p:cNvSpPr>
            <p:nvPr/>
          </p:nvSpPr>
          <p:spPr bwMode="auto">
            <a:xfrm rot="-3734147">
              <a:off x="1761" y="2835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67" name="AutoShape 45"/>
            <p:cNvSpPr>
              <a:spLocks noChangeArrowheads="1"/>
            </p:cNvSpPr>
            <p:nvPr/>
          </p:nvSpPr>
          <p:spPr bwMode="auto">
            <a:xfrm rot="-3734147">
              <a:off x="1986" y="1455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68" name="AutoShape 46"/>
            <p:cNvSpPr>
              <a:spLocks noChangeArrowheads="1"/>
            </p:cNvSpPr>
            <p:nvPr/>
          </p:nvSpPr>
          <p:spPr bwMode="auto">
            <a:xfrm rot="-3734147">
              <a:off x="1998" y="1764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69" name="AutoShape 47"/>
            <p:cNvSpPr>
              <a:spLocks noChangeArrowheads="1"/>
            </p:cNvSpPr>
            <p:nvPr/>
          </p:nvSpPr>
          <p:spPr bwMode="auto">
            <a:xfrm rot="-3734147">
              <a:off x="2013" y="2070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solidFill>
              <a:srgbClr val="CC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70" name="AutoShape 48"/>
            <p:cNvSpPr>
              <a:spLocks noChangeArrowheads="1"/>
            </p:cNvSpPr>
            <p:nvPr/>
          </p:nvSpPr>
          <p:spPr bwMode="auto">
            <a:xfrm rot="-3734147">
              <a:off x="2028" y="2376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71" name="AutoShape 49"/>
            <p:cNvSpPr>
              <a:spLocks noChangeArrowheads="1"/>
            </p:cNvSpPr>
            <p:nvPr/>
          </p:nvSpPr>
          <p:spPr bwMode="auto">
            <a:xfrm rot="-3734147">
              <a:off x="2043" y="2682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  <p:sp>
          <p:nvSpPr>
            <p:cNvPr id="10272" name="Oval 50"/>
            <p:cNvSpPr>
              <a:spLocks noChangeAspect="1" noChangeArrowheads="1"/>
            </p:cNvSpPr>
            <p:nvPr/>
          </p:nvSpPr>
          <p:spPr bwMode="auto">
            <a:xfrm>
              <a:off x="1680" y="1275"/>
              <a:ext cx="144" cy="144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 i="0">
                <a:latin typeface="Calibri" pitchFamily="34" charset="0"/>
              </a:endParaRP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5715000" y="1981200"/>
            <a:ext cx="2971800" cy="4343400"/>
            <a:chOff x="3600" y="1344"/>
            <a:chExt cx="1872" cy="2736"/>
          </a:xfrm>
        </p:grpSpPr>
        <p:graphicFrame>
          <p:nvGraphicFramePr>
            <p:cNvPr id="10254" name="Object 14"/>
            <p:cNvGraphicFramePr>
              <a:graphicFrameLocks noChangeAspect="1"/>
            </p:cNvGraphicFramePr>
            <p:nvPr/>
          </p:nvGraphicFramePr>
          <p:xfrm>
            <a:off x="3600" y="1344"/>
            <a:ext cx="1864" cy="2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" name="Image" r:id="rId6" imgW="2958730" imgH="3949206" progId="Photoshop.Image.6">
                    <p:embed/>
                  </p:oleObj>
                </mc:Choice>
                <mc:Fallback>
                  <p:oleObj name="Image" r:id="rId6" imgW="2958730" imgH="3949206" progId="Photoshop.Image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1344"/>
                          <a:ext cx="1864" cy="2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5" name="Text Box 28"/>
            <p:cNvSpPr txBox="1">
              <a:spLocks noChangeArrowheads="1"/>
            </p:cNvSpPr>
            <p:nvPr/>
          </p:nvSpPr>
          <p:spPr bwMode="auto">
            <a:xfrm>
              <a:off x="3600" y="3792"/>
              <a:ext cx="18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400" b="0" i="0">
                  <a:solidFill>
                    <a:srgbClr val="FFFF66"/>
                  </a:solidFill>
                  <a:latin typeface="Calibri" pitchFamily="34" charset="0"/>
                </a:rPr>
                <a:t>Protein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740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069975"/>
            <a:ext cx="3743325" cy="6826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846263"/>
            <a:ext cx="7364413" cy="29543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5334000" y="4191000"/>
            <a:ext cx="685800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066800" y="152400"/>
            <a:ext cx="7010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4400" b="1" i="0" dirty="0" smtClean="0"/>
              <a:t>Length of nucleotide?</a:t>
            </a:r>
            <a:endParaRPr lang="en-US" altLang="en-US" sz="4400" b="1" i="0" dirty="0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5105400" y="4953000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 dirty="0"/>
              <a:t>0.34 nm</a:t>
            </a:r>
          </a:p>
        </p:txBody>
      </p:sp>
    </p:spTree>
    <p:extLst>
      <p:ext uri="{BB962C8B-B14F-4D97-AF65-F5344CB8AC3E}">
        <p14:creationId xmlns:p14="http://schemas.microsoft.com/office/powerpoint/2010/main" val="291377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7543800" cy="18462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1" name="TextBox 1"/>
          <p:cNvSpPr txBox="1">
            <a:spLocks noChangeArrowheads="1"/>
          </p:cNvSpPr>
          <p:nvPr/>
        </p:nvSpPr>
        <p:spPr bwMode="auto">
          <a:xfrm>
            <a:off x="1066800" y="152400"/>
            <a:ext cx="7010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4400" b="1" i="0" dirty="0" smtClean="0"/>
              <a:t>Length of amino acid?</a:t>
            </a:r>
            <a:endParaRPr lang="en-US" altLang="en-US" sz="4400" b="1" i="0" dirty="0"/>
          </a:p>
        </p:txBody>
      </p:sp>
    </p:spTree>
    <p:extLst>
      <p:ext uri="{BB962C8B-B14F-4D97-AF65-F5344CB8AC3E}">
        <p14:creationId xmlns:p14="http://schemas.microsoft.com/office/powerpoint/2010/main" val="17428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057525"/>
            <a:ext cx="3810000" cy="7493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962400"/>
            <a:ext cx="6553200" cy="2578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3" name="Oval 7"/>
          <p:cNvSpPr>
            <a:spLocks noChangeAspect="1" noChangeArrowheads="1"/>
          </p:cNvSpPr>
          <p:nvPr/>
        </p:nvSpPr>
        <p:spPr bwMode="auto">
          <a:xfrm>
            <a:off x="5962650" y="4430713"/>
            <a:ext cx="393700" cy="393700"/>
          </a:xfrm>
          <a:prstGeom prst="ellipse">
            <a:avLst/>
          </a:prstGeom>
          <a:solidFill>
            <a:srgbClr val="FFFF00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29704" name="Oval 8"/>
          <p:cNvSpPr>
            <a:spLocks noChangeAspect="1" noChangeArrowheads="1"/>
          </p:cNvSpPr>
          <p:nvPr/>
        </p:nvSpPr>
        <p:spPr bwMode="auto">
          <a:xfrm>
            <a:off x="5692775" y="4430713"/>
            <a:ext cx="393700" cy="393700"/>
          </a:xfrm>
          <a:prstGeom prst="ellipse">
            <a:avLst/>
          </a:prstGeom>
          <a:solidFill>
            <a:srgbClr val="FFFF00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29705" name="Oval 9"/>
          <p:cNvSpPr>
            <a:spLocks noChangeAspect="1" noChangeArrowheads="1"/>
          </p:cNvSpPr>
          <p:nvPr/>
        </p:nvSpPr>
        <p:spPr bwMode="auto">
          <a:xfrm>
            <a:off x="5378450" y="4441825"/>
            <a:ext cx="393700" cy="393700"/>
          </a:xfrm>
          <a:prstGeom prst="ellipse">
            <a:avLst/>
          </a:prstGeom>
          <a:solidFill>
            <a:srgbClr val="66FF33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pic>
        <p:nvPicPr>
          <p:cNvPr id="133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7543800" cy="18462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066800" y="152400"/>
            <a:ext cx="7010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4400" b="1" i="0" dirty="0" smtClean="0"/>
              <a:t>Length of amino acid?</a:t>
            </a:r>
            <a:endParaRPr lang="en-US" altLang="en-US" sz="4400" b="1" i="0" dirty="0"/>
          </a:p>
        </p:txBody>
      </p:sp>
    </p:spTree>
    <p:extLst>
      <p:ext uri="{BB962C8B-B14F-4D97-AF65-F5344CB8AC3E}">
        <p14:creationId xmlns:p14="http://schemas.microsoft.com/office/powerpoint/2010/main" val="373326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3" grpId="0" animBg="1"/>
      <p:bldP spid="29704" grpId="0" animBg="1"/>
      <p:bldP spid="2970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1066800"/>
            <a:ext cx="6934200" cy="41624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43" name="Line 7"/>
          <p:cNvSpPr>
            <a:spLocks noChangeShapeType="1"/>
          </p:cNvSpPr>
          <p:nvPr/>
        </p:nvSpPr>
        <p:spPr bwMode="auto">
          <a:xfrm>
            <a:off x="1338263" y="45720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4" name="Line 8"/>
          <p:cNvSpPr>
            <a:spLocks noChangeShapeType="1"/>
          </p:cNvSpPr>
          <p:nvPr/>
        </p:nvSpPr>
        <p:spPr bwMode="auto">
          <a:xfrm>
            <a:off x="2786063" y="51816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5" name="Line 9"/>
          <p:cNvSpPr>
            <a:spLocks noChangeShapeType="1"/>
          </p:cNvSpPr>
          <p:nvPr/>
        </p:nvSpPr>
        <p:spPr bwMode="auto">
          <a:xfrm>
            <a:off x="1328738" y="5640388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6" name="Text Box 10"/>
          <p:cNvSpPr txBox="1">
            <a:spLocks noChangeArrowheads="1"/>
          </p:cNvSpPr>
          <p:nvPr/>
        </p:nvSpPr>
        <p:spPr bwMode="auto">
          <a:xfrm>
            <a:off x="1381125" y="5649913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/>
              <a:t>0.35 nm</a:t>
            </a: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066800" y="152400"/>
            <a:ext cx="7010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4400" b="1" i="0" dirty="0" smtClean="0"/>
              <a:t>Length of amino acid?</a:t>
            </a:r>
            <a:endParaRPr lang="en-US" altLang="en-US" sz="4400" b="1" i="0" dirty="0"/>
          </a:p>
        </p:txBody>
      </p:sp>
    </p:spTree>
    <p:extLst>
      <p:ext uri="{BB962C8B-B14F-4D97-AF65-F5344CB8AC3E}">
        <p14:creationId xmlns:p14="http://schemas.microsoft.com/office/powerpoint/2010/main" val="133324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3" grpId="0" animBg="1"/>
      <p:bldP spid="39944" grpId="0" animBg="1"/>
      <p:bldP spid="39945" grpId="0" animBg="1"/>
      <p:bldP spid="399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5410200" cy="32480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3" name="Line 4"/>
          <p:cNvSpPr>
            <a:spLocks noChangeShapeType="1"/>
          </p:cNvSpPr>
          <p:nvPr/>
        </p:nvSpPr>
        <p:spPr bwMode="auto">
          <a:xfrm>
            <a:off x="314325" y="38100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4" name="Line 5"/>
          <p:cNvSpPr>
            <a:spLocks noChangeShapeType="1"/>
          </p:cNvSpPr>
          <p:nvPr/>
        </p:nvSpPr>
        <p:spPr bwMode="auto">
          <a:xfrm>
            <a:off x="1447800" y="435292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5" name="Line 6"/>
          <p:cNvSpPr>
            <a:spLocks noChangeShapeType="1"/>
          </p:cNvSpPr>
          <p:nvPr/>
        </p:nvSpPr>
        <p:spPr bwMode="auto">
          <a:xfrm flipV="1">
            <a:off x="304800" y="4876800"/>
            <a:ext cx="11430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6" name="Text Box 7"/>
          <p:cNvSpPr txBox="1">
            <a:spLocks noChangeArrowheads="1"/>
          </p:cNvSpPr>
          <p:nvPr/>
        </p:nvSpPr>
        <p:spPr bwMode="auto">
          <a:xfrm>
            <a:off x="195263" y="4887913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/>
              <a:t>0.35 nm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915025" y="990600"/>
            <a:ext cx="2085975" cy="3487738"/>
            <a:chOff x="3726" y="624"/>
            <a:chExt cx="1314" cy="2197"/>
          </a:xfrm>
        </p:grpSpPr>
        <p:pic>
          <p:nvPicPr>
            <p:cNvPr id="15371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72" r="31364" b="5159"/>
            <a:stretch>
              <a:fillRect/>
            </a:stretch>
          </p:blipFill>
          <p:spPr bwMode="auto">
            <a:xfrm>
              <a:off x="3726" y="624"/>
              <a:ext cx="1314" cy="219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72" name="Rectangle 9"/>
            <p:cNvSpPr>
              <a:spLocks noChangeArrowheads="1"/>
            </p:cNvSpPr>
            <p:nvPr/>
          </p:nvSpPr>
          <p:spPr bwMode="auto">
            <a:xfrm>
              <a:off x="4841" y="720"/>
              <a:ext cx="199" cy="1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/>
              <a:endParaRPr lang="en-US" altLang="en-US">
                <a:latin typeface="Calibri" pitchFamily="34" charset="0"/>
              </a:endParaRPr>
            </a:p>
          </p:txBody>
        </p:sp>
      </p:grpSp>
      <p:sp>
        <p:nvSpPr>
          <p:cNvPr id="40970" name="Text Box 10"/>
          <p:cNvSpPr txBox="1">
            <a:spLocks noChangeArrowheads="1"/>
          </p:cNvSpPr>
          <p:nvPr/>
        </p:nvSpPr>
        <p:spPr bwMode="auto">
          <a:xfrm>
            <a:off x="6553200" y="4953000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 dirty="0"/>
              <a:t>0.34 nm</a:t>
            </a:r>
          </a:p>
        </p:txBody>
      </p:sp>
      <p:sp>
        <p:nvSpPr>
          <p:cNvPr id="40972" name="AutoShape 12"/>
          <p:cNvSpPr>
            <a:spLocks noChangeArrowheads="1"/>
          </p:cNvSpPr>
          <p:nvPr/>
        </p:nvSpPr>
        <p:spPr bwMode="auto">
          <a:xfrm>
            <a:off x="1828800" y="4724400"/>
            <a:ext cx="4343400" cy="762000"/>
          </a:xfrm>
          <a:prstGeom prst="leftRightArrow">
            <a:avLst>
              <a:gd name="adj1" fmla="val 50000"/>
              <a:gd name="adj2" fmla="val 114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0" y="90488"/>
            <a:ext cx="9144000" cy="83099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en-US" sz="4800" b="1" i="0" dirty="0" smtClean="0">
                <a:cs typeface="Times New Roman" pitchFamily="18" charset="0"/>
              </a:rPr>
              <a:t>Length of </a:t>
            </a:r>
            <a:r>
              <a:rPr lang="en-US" altLang="en-US" sz="4800" b="1" i="0" dirty="0" err="1" smtClean="0">
                <a:cs typeface="Times New Roman" pitchFamily="18" charset="0"/>
              </a:rPr>
              <a:t>nucletotide:amino</a:t>
            </a:r>
            <a:r>
              <a:rPr lang="en-US" altLang="en-US" sz="4800" b="1" i="0" dirty="0" smtClean="0">
                <a:cs typeface="Times New Roman" pitchFamily="18" charset="0"/>
              </a:rPr>
              <a:t> acid</a:t>
            </a:r>
          </a:p>
        </p:txBody>
      </p:sp>
    </p:spTree>
    <p:extLst>
      <p:ext uri="{BB962C8B-B14F-4D97-AF65-F5344CB8AC3E}">
        <p14:creationId xmlns:p14="http://schemas.microsoft.com/office/powerpoint/2010/main" val="72767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70" grpId="0"/>
      <p:bldP spid="4097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/>
          <p:cNvSpPr>
            <a:spLocks noChangeArrowheads="1"/>
          </p:cNvSpPr>
          <p:nvPr/>
        </p:nvSpPr>
        <p:spPr bwMode="auto">
          <a:xfrm>
            <a:off x="3200400" y="3538538"/>
            <a:ext cx="2362200" cy="609600"/>
          </a:xfrm>
          <a:prstGeom prst="rightArrow">
            <a:avLst>
              <a:gd name="adj1" fmla="val 50000"/>
              <a:gd name="adj2" fmla="val 96875"/>
            </a:avLst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altLang="en-US" b="0">
              <a:latin typeface="Arial" charset="0"/>
            </a:endParaRPr>
          </a:p>
        </p:txBody>
      </p:sp>
      <p:grpSp>
        <p:nvGrpSpPr>
          <p:cNvPr id="16387" name="Group 3"/>
          <p:cNvGrpSpPr>
            <a:grpSpLocks/>
          </p:cNvGrpSpPr>
          <p:nvPr/>
        </p:nvGrpSpPr>
        <p:grpSpPr bwMode="auto">
          <a:xfrm>
            <a:off x="3886200" y="2195513"/>
            <a:ext cx="1071563" cy="3900487"/>
            <a:chOff x="1680" y="999"/>
            <a:chExt cx="675" cy="2457"/>
          </a:xfrm>
        </p:grpSpPr>
        <p:sp>
          <p:nvSpPr>
            <p:cNvPr id="16421" name="Freeform 4"/>
            <p:cNvSpPr>
              <a:spLocks/>
            </p:cNvSpPr>
            <p:nvPr/>
          </p:nvSpPr>
          <p:spPr bwMode="auto">
            <a:xfrm>
              <a:off x="1728" y="1040"/>
              <a:ext cx="528" cy="2416"/>
            </a:xfrm>
            <a:custGeom>
              <a:avLst/>
              <a:gdLst>
                <a:gd name="T0" fmla="*/ 240 w 528"/>
                <a:gd name="T1" fmla="*/ 2416 h 2416"/>
                <a:gd name="T2" fmla="*/ 192 w 528"/>
                <a:gd name="T3" fmla="*/ 1984 h 2416"/>
                <a:gd name="T4" fmla="*/ 192 w 528"/>
                <a:gd name="T5" fmla="*/ 1648 h 2416"/>
                <a:gd name="T6" fmla="*/ 144 w 528"/>
                <a:gd name="T7" fmla="*/ 1360 h 2416"/>
                <a:gd name="T8" fmla="*/ 144 w 528"/>
                <a:gd name="T9" fmla="*/ 1024 h 2416"/>
                <a:gd name="T10" fmla="*/ 144 w 528"/>
                <a:gd name="T11" fmla="*/ 736 h 2416"/>
                <a:gd name="T12" fmla="*/ 144 w 528"/>
                <a:gd name="T13" fmla="*/ 640 h 2416"/>
                <a:gd name="T14" fmla="*/ 144 w 528"/>
                <a:gd name="T15" fmla="*/ 496 h 2416"/>
                <a:gd name="T16" fmla="*/ 96 w 528"/>
                <a:gd name="T17" fmla="*/ 448 h 2416"/>
                <a:gd name="T18" fmla="*/ 48 w 528"/>
                <a:gd name="T19" fmla="*/ 352 h 2416"/>
                <a:gd name="T20" fmla="*/ 48 w 528"/>
                <a:gd name="T21" fmla="*/ 304 h 2416"/>
                <a:gd name="T22" fmla="*/ 0 w 528"/>
                <a:gd name="T23" fmla="*/ 256 h 2416"/>
                <a:gd name="T24" fmla="*/ 48 w 528"/>
                <a:gd name="T25" fmla="*/ 160 h 2416"/>
                <a:gd name="T26" fmla="*/ 96 w 528"/>
                <a:gd name="T27" fmla="*/ 112 h 2416"/>
                <a:gd name="T28" fmla="*/ 240 w 528"/>
                <a:gd name="T29" fmla="*/ 16 h 2416"/>
                <a:gd name="T30" fmla="*/ 288 w 528"/>
                <a:gd name="T31" fmla="*/ 16 h 2416"/>
                <a:gd name="T32" fmla="*/ 384 w 528"/>
                <a:gd name="T33" fmla="*/ 112 h 2416"/>
                <a:gd name="T34" fmla="*/ 384 w 528"/>
                <a:gd name="T35" fmla="*/ 160 h 2416"/>
                <a:gd name="T36" fmla="*/ 432 w 528"/>
                <a:gd name="T37" fmla="*/ 256 h 2416"/>
                <a:gd name="T38" fmla="*/ 432 w 528"/>
                <a:gd name="T39" fmla="*/ 352 h 2416"/>
                <a:gd name="T40" fmla="*/ 432 w 528"/>
                <a:gd name="T41" fmla="*/ 448 h 2416"/>
                <a:gd name="T42" fmla="*/ 432 w 528"/>
                <a:gd name="T43" fmla="*/ 784 h 2416"/>
                <a:gd name="T44" fmla="*/ 432 w 528"/>
                <a:gd name="T45" fmla="*/ 1120 h 2416"/>
                <a:gd name="T46" fmla="*/ 480 w 528"/>
                <a:gd name="T47" fmla="*/ 1408 h 2416"/>
                <a:gd name="T48" fmla="*/ 480 w 528"/>
                <a:gd name="T49" fmla="*/ 1696 h 2416"/>
                <a:gd name="T50" fmla="*/ 480 w 528"/>
                <a:gd name="T51" fmla="*/ 1888 h 2416"/>
                <a:gd name="T52" fmla="*/ 528 w 528"/>
                <a:gd name="T53" fmla="*/ 2368 h 241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528"/>
                <a:gd name="T82" fmla="*/ 0 h 2416"/>
                <a:gd name="T83" fmla="*/ 528 w 528"/>
                <a:gd name="T84" fmla="*/ 2416 h 241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528" h="2416">
                  <a:moveTo>
                    <a:pt x="240" y="2416"/>
                  </a:moveTo>
                  <a:cubicBezTo>
                    <a:pt x="220" y="2264"/>
                    <a:pt x="200" y="2112"/>
                    <a:pt x="192" y="1984"/>
                  </a:cubicBezTo>
                  <a:cubicBezTo>
                    <a:pt x="184" y="1856"/>
                    <a:pt x="200" y="1752"/>
                    <a:pt x="192" y="1648"/>
                  </a:cubicBezTo>
                  <a:cubicBezTo>
                    <a:pt x="184" y="1544"/>
                    <a:pt x="152" y="1464"/>
                    <a:pt x="144" y="1360"/>
                  </a:cubicBezTo>
                  <a:cubicBezTo>
                    <a:pt x="136" y="1256"/>
                    <a:pt x="144" y="1128"/>
                    <a:pt x="144" y="1024"/>
                  </a:cubicBezTo>
                  <a:cubicBezTo>
                    <a:pt x="144" y="920"/>
                    <a:pt x="144" y="800"/>
                    <a:pt x="144" y="736"/>
                  </a:cubicBezTo>
                  <a:cubicBezTo>
                    <a:pt x="144" y="672"/>
                    <a:pt x="144" y="680"/>
                    <a:pt x="144" y="640"/>
                  </a:cubicBezTo>
                  <a:cubicBezTo>
                    <a:pt x="144" y="600"/>
                    <a:pt x="152" y="528"/>
                    <a:pt x="144" y="496"/>
                  </a:cubicBezTo>
                  <a:cubicBezTo>
                    <a:pt x="136" y="464"/>
                    <a:pt x="112" y="472"/>
                    <a:pt x="96" y="448"/>
                  </a:cubicBezTo>
                  <a:cubicBezTo>
                    <a:pt x="80" y="424"/>
                    <a:pt x="56" y="376"/>
                    <a:pt x="48" y="352"/>
                  </a:cubicBezTo>
                  <a:cubicBezTo>
                    <a:pt x="40" y="328"/>
                    <a:pt x="56" y="320"/>
                    <a:pt x="48" y="304"/>
                  </a:cubicBezTo>
                  <a:cubicBezTo>
                    <a:pt x="40" y="288"/>
                    <a:pt x="0" y="280"/>
                    <a:pt x="0" y="256"/>
                  </a:cubicBezTo>
                  <a:cubicBezTo>
                    <a:pt x="0" y="232"/>
                    <a:pt x="32" y="184"/>
                    <a:pt x="48" y="160"/>
                  </a:cubicBezTo>
                  <a:cubicBezTo>
                    <a:pt x="64" y="136"/>
                    <a:pt x="64" y="136"/>
                    <a:pt x="96" y="112"/>
                  </a:cubicBezTo>
                  <a:cubicBezTo>
                    <a:pt x="128" y="88"/>
                    <a:pt x="208" y="32"/>
                    <a:pt x="240" y="16"/>
                  </a:cubicBezTo>
                  <a:cubicBezTo>
                    <a:pt x="272" y="0"/>
                    <a:pt x="264" y="0"/>
                    <a:pt x="288" y="16"/>
                  </a:cubicBezTo>
                  <a:cubicBezTo>
                    <a:pt x="312" y="32"/>
                    <a:pt x="368" y="88"/>
                    <a:pt x="384" y="112"/>
                  </a:cubicBezTo>
                  <a:cubicBezTo>
                    <a:pt x="400" y="136"/>
                    <a:pt x="376" y="136"/>
                    <a:pt x="384" y="160"/>
                  </a:cubicBezTo>
                  <a:cubicBezTo>
                    <a:pt x="392" y="184"/>
                    <a:pt x="424" y="224"/>
                    <a:pt x="432" y="256"/>
                  </a:cubicBezTo>
                  <a:cubicBezTo>
                    <a:pt x="440" y="288"/>
                    <a:pt x="432" y="320"/>
                    <a:pt x="432" y="352"/>
                  </a:cubicBezTo>
                  <a:cubicBezTo>
                    <a:pt x="432" y="384"/>
                    <a:pt x="432" y="376"/>
                    <a:pt x="432" y="448"/>
                  </a:cubicBezTo>
                  <a:cubicBezTo>
                    <a:pt x="432" y="520"/>
                    <a:pt x="432" y="672"/>
                    <a:pt x="432" y="784"/>
                  </a:cubicBezTo>
                  <a:cubicBezTo>
                    <a:pt x="432" y="896"/>
                    <a:pt x="424" y="1016"/>
                    <a:pt x="432" y="1120"/>
                  </a:cubicBezTo>
                  <a:cubicBezTo>
                    <a:pt x="440" y="1224"/>
                    <a:pt x="472" y="1312"/>
                    <a:pt x="480" y="1408"/>
                  </a:cubicBezTo>
                  <a:cubicBezTo>
                    <a:pt x="488" y="1504"/>
                    <a:pt x="480" y="1616"/>
                    <a:pt x="480" y="1696"/>
                  </a:cubicBezTo>
                  <a:cubicBezTo>
                    <a:pt x="480" y="1776"/>
                    <a:pt x="472" y="1776"/>
                    <a:pt x="480" y="1888"/>
                  </a:cubicBezTo>
                  <a:cubicBezTo>
                    <a:pt x="488" y="2000"/>
                    <a:pt x="508" y="2184"/>
                    <a:pt x="528" y="2368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22" name="Oval 5" descr="White marble"/>
            <p:cNvSpPr>
              <a:spLocks noChangeAspect="1" noChangeArrowheads="1"/>
            </p:cNvSpPr>
            <p:nvPr/>
          </p:nvSpPr>
          <p:spPr bwMode="auto">
            <a:xfrm>
              <a:off x="1776" y="1440"/>
              <a:ext cx="144" cy="144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23" name="AutoShape 6" descr="Stationery"/>
            <p:cNvSpPr>
              <a:spLocks noChangeArrowheads="1"/>
            </p:cNvSpPr>
            <p:nvPr/>
          </p:nvSpPr>
          <p:spPr bwMode="auto">
            <a:xfrm rot="-3734147">
              <a:off x="1704" y="1608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24" name="Oval 7" descr="White marble"/>
            <p:cNvSpPr>
              <a:spLocks noChangeAspect="1" noChangeArrowheads="1"/>
            </p:cNvSpPr>
            <p:nvPr/>
          </p:nvSpPr>
          <p:spPr bwMode="auto">
            <a:xfrm>
              <a:off x="1719" y="1086"/>
              <a:ext cx="144" cy="144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25" name="Oval 8" descr="White marble"/>
            <p:cNvSpPr>
              <a:spLocks noChangeAspect="1" noChangeArrowheads="1"/>
            </p:cNvSpPr>
            <p:nvPr/>
          </p:nvSpPr>
          <p:spPr bwMode="auto">
            <a:xfrm>
              <a:off x="1905" y="999"/>
              <a:ext cx="144" cy="144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26" name="Oval 9" descr="White marble"/>
            <p:cNvSpPr>
              <a:spLocks noChangeAspect="1" noChangeArrowheads="1"/>
            </p:cNvSpPr>
            <p:nvPr/>
          </p:nvSpPr>
          <p:spPr bwMode="auto">
            <a:xfrm>
              <a:off x="2085" y="1287"/>
              <a:ext cx="144" cy="144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27" name="Oval 10" descr="White marble"/>
            <p:cNvSpPr>
              <a:spLocks noChangeAspect="1" noChangeArrowheads="1"/>
            </p:cNvSpPr>
            <p:nvPr/>
          </p:nvSpPr>
          <p:spPr bwMode="auto">
            <a:xfrm rot="1915253">
              <a:off x="2046" y="1110"/>
              <a:ext cx="144" cy="144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28" name="AutoShape 11" descr="Stationery"/>
            <p:cNvSpPr>
              <a:spLocks noChangeArrowheads="1"/>
            </p:cNvSpPr>
            <p:nvPr/>
          </p:nvSpPr>
          <p:spPr bwMode="auto">
            <a:xfrm rot="-3734147">
              <a:off x="1716" y="1917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29" name="AutoShape 12" descr="Stationery"/>
            <p:cNvSpPr>
              <a:spLocks noChangeArrowheads="1"/>
            </p:cNvSpPr>
            <p:nvPr/>
          </p:nvSpPr>
          <p:spPr bwMode="auto">
            <a:xfrm rot="-3734147">
              <a:off x="1731" y="2223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30" name="AutoShape 13" descr="Stationery"/>
            <p:cNvSpPr>
              <a:spLocks noChangeArrowheads="1"/>
            </p:cNvSpPr>
            <p:nvPr/>
          </p:nvSpPr>
          <p:spPr bwMode="auto">
            <a:xfrm rot="-3734147">
              <a:off x="1746" y="2529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31" name="AutoShape 14" descr="Stationery"/>
            <p:cNvSpPr>
              <a:spLocks noChangeArrowheads="1"/>
            </p:cNvSpPr>
            <p:nvPr/>
          </p:nvSpPr>
          <p:spPr bwMode="auto">
            <a:xfrm rot="-3734147">
              <a:off x="1761" y="2835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32" name="AutoShape 15" descr="Stationery"/>
            <p:cNvSpPr>
              <a:spLocks noChangeArrowheads="1"/>
            </p:cNvSpPr>
            <p:nvPr/>
          </p:nvSpPr>
          <p:spPr bwMode="auto">
            <a:xfrm rot="-3734147">
              <a:off x="1986" y="1455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33" name="AutoShape 16" descr="Stationery"/>
            <p:cNvSpPr>
              <a:spLocks noChangeArrowheads="1"/>
            </p:cNvSpPr>
            <p:nvPr/>
          </p:nvSpPr>
          <p:spPr bwMode="auto">
            <a:xfrm rot="-3734147">
              <a:off x="1998" y="1764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34" name="AutoShape 17" descr="Stationery"/>
            <p:cNvSpPr>
              <a:spLocks noChangeArrowheads="1"/>
            </p:cNvSpPr>
            <p:nvPr/>
          </p:nvSpPr>
          <p:spPr bwMode="auto">
            <a:xfrm rot="-3734147">
              <a:off x="2013" y="2070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35" name="AutoShape 18" descr="Stationery"/>
            <p:cNvSpPr>
              <a:spLocks noChangeArrowheads="1"/>
            </p:cNvSpPr>
            <p:nvPr/>
          </p:nvSpPr>
          <p:spPr bwMode="auto">
            <a:xfrm rot="-3734147">
              <a:off x="2028" y="2376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36" name="AutoShape 19" descr="Stationery"/>
            <p:cNvSpPr>
              <a:spLocks noChangeArrowheads="1"/>
            </p:cNvSpPr>
            <p:nvPr/>
          </p:nvSpPr>
          <p:spPr bwMode="auto">
            <a:xfrm rot="-3734147">
              <a:off x="2043" y="2682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37" name="Oval 20" descr="White marble"/>
            <p:cNvSpPr>
              <a:spLocks noChangeAspect="1" noChangeArrowheads="1"/>
            </p:cNvSpPr>
            <p:nvPr/>
          </p:nvSpPr>
          <p:spPr bwMode="auto">
            <a:xfrm>
              <a:off x="1680" y="1275"/>
              <a:ext cx="144" cy="144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</p:grpSp>
      <p:sp>
        <p:nvSpPr>
          <p:cNvPr id="16388" name="Text Box 22"/>
          <p:cNvSpPr txBox="1">
            <a:spLocks noChangeArrowheads="1"/>
          </p:cNvSpPr>
          <p:nvPr/>
        </p:nvSpPr>
        <p:spPr bwMode="auto">
          <a:xfrm>
            <a:off x="381000" y="76200"/>
            <a:ext cx="3124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 b="0">
                <a:solidFill>
                  <a:srgbClr val="FFFF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Information</a:t>
            </a:r>
          </a:p>
        </p:txBody>
      </p:sp>
      <p:sp>
        <p:nvSpPr>
          <p:cNvPr id="16389" name="Text Box 23"/>
          <p:cNvSpPr txBox="1">
            <a:spLocks noChangeArrowheads="1"/>
          </p:cNvSpPr>
          <p:nvPr/>
        </p:nvSpPr>
        <p:spPr bwMode="auto">
          <a:xfrm>
            <a:off x="381000" y="609600"/>
            <a:ext cx="31242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 b="0">
                <a:solidFill>
                  <a:srgbClr val="FFFF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+</a:t>
            </a:r>
            <a:br>
              <a:rPr lang="en-US" altLang="en-US" sz="3600" b="0">
                <a:solidFill>
                  <a:srgbClr val="FFFF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</a:br>
            <a:r>
              <a:rPr lang="en-US" altLang="en-US" sz="3600" b="0">
                <a:solidFill>
                  <a:srgbClr val="FFFF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Self-assembly</a:t>
            </a:r>
          </a:p>
        </p:txBody>
      </p:sp>
      <p:sp>
        <p:nvSpPr>
          <p:cNvPr id="16390" name="Text Box 24"/>
          <p:cNvSpPr txBox="1">
            <a:spLocks noChangeArrowheads="1"/>
          </p:cNvSpPr>
          <p:nvPr/>
        </p:nvSpPr>
        <p:spPr bwMode="auto">
          <a:xfrm>
            <a:off x="5562600" y="152400"/>
            <a:ext cx="31242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 b="0">
                <a:solidFill>
                  <a:srgbClr val="FFFF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Structure</a:t>
            </a:r>
            <a:br>
              <a:rPr lang="en-US" altLang="en-US" sz="3600" b="0">
                <a:solidFill>
                  <a:srgbClr val="FFFF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</a:br>
            <a:r>
              <a:rPr lang="en-US" altLang="en-US" sz="3600" b="0">
                <a:solidFill>
                  <a:srgbClr val="FFFF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+</a:t>
            </a:r>
            <a:br>
              <a:rPr lang="en-US" altLang="en-US" sz="3600" b="0">
                <a:solidFill>
                  <a:srgbClr val="FFFF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</a:br>
            <a:r>
              <a:rPr lang="en-US" altLang="en-US" sz="3600" b="0">
                <a:solidFill>
                  <a:srgbClr val="FFFF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Function</a:t>
            </a:r>
          </a:p>
        </p:txBody>
      </p:sp>
      <p:sp>
        <p:nvSpPr>
          <p:cNvPr id="16391" name="AutoShape 25"/>
          <p:cNvSpPr>
            <a:spLocks noChangeArrowheads="1"/>
          </p:cNvSpPr>
          <p:nvPr/>
        </p:nvSpPr>
        <p:spPr bwMode="auto">
          <a:xfrm>
            <a:off x="3319463" y="685800"/>
            <a:ext cx="2514600" cy="609600"/>
          </a:xfrm>
          <a:prstGeom prst="rightArrow">
            <a:avLst>
              <a:gd name="adj1" fmla="val 50000"/>
              <a:gd name="adj2" fmla="val 103125"/>
            </a:avLst>
          </a:prstGeom>
          <a:solidFill>
            <a:srgbClr val="FFFF66"/>
          </a:solidFill>
          <a:ln w="9525">
            <a:solidFill>
              <a:srgbClr val="FFFF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altLang="en-US" b="0">
              <a:latin typeface="Arial" charset="0"/>
            </a:endParaRPr>
          </a:p>
        </p:txBody>
      </p:sp>
      <p:grpSp>
        <p:nvGrpSpPr>
          <p:cNvPr id="16392" name="Group 29"/>
          <p:cNvGrpSpPr>
            <a:grpSpLocks/>
          </p:cNvGrpSpPr>
          <p:nvPr/>
        </p:nvGrpSpPr>
        <p:grpSpPr bwMode="auto">
          <a:xfrm>
            <a:off x="762000" y="2057400"/>
            <a:ext cx="1524000" cy="4329113"/>
            <a:chOff x="480" y="1353"/>
            <a:chExt cx="960" cy="2727"/>
          </a:xfrm>
        </p:grpSpPr>
        <p:pic>
          <p:nvPicPr>
            <p:cNvPr id="16419" name="Picture 3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47" r="27094"/>
            <a:stretch>
              <a:fillRect/>
            </a:stretch>
          </p:blipFill>
          <p:spPr bwMode="auto">
            <a:xfrm>
              <a:off x="492" y="1353"/>
              <a:ext cx="945" cy="2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20" name="Text Box 31"/>
            <p:cNvSpPr txBox="1">
              <a:spLocks noChangeArrowheads="1"/>
            </p:cNvSpPr>
            <p:nvPr/>
          </p:nvSpPr>
          <p:spPr bwMode="auto">
            <a:xfrm>
              <a:off x="480" y="3792"/>
              <a:ext cx="9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400" b="0" i="0">
                  <a:solidFill>
                    <a:srgbClr val="FFFF66"/>
                  </a:solidFill>
                  <a:latin typeface="Arial" charset="0"/>
                </a:rPr>
                <a:t>DNA</a:t>
              </a:r>
            </a:p>
          </p:txBody>
        </p:sp>
      </p:grpSp>
      <p:sp>
        <p:nvSpPr>
          <p:cNvPr id="16393" name="Text Box 32"/>
          <p:cNvSpPr txBox="1">
            <a:spLocks noChangeArrowheads="1"/>
          </p:cNvSpPr>
          <p:nvPr/>
        </p:nvSpPr>
        <p:spPr bwMode="auto">
          <a:xfrm>
            <a:off x="2395538" y="2057400"/>
            <a:ext cx="609600" cy="3921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 b="0">
                <a:latin typeface="Arial" charset="0"/>
              </a:rPr>
              <a:t>C</a:t>
            </a:r>
            <a:br>
              <a:rPr lang="en-US" altLang="en-US" sz="1400" b="0">
                <a:latin typeface="Arial" charset="0"/>
              </a:rPr>
            </a:br>
            <a:r>
              <a:rPr lang="en-US" altLang="en-US" sz="1400" b="0">
                <a:latin typeface="Arial" charset="0"/>
              </a:rPr>
              <a:t>G</a:t>
            </a:r>
            <a:br>
              <a:rPr lang="en-US" altLang="en-US" sz="1400" b="0">
                <a:latin typeface="Arial" charset="0"/>
              </a:rPr>
            </a:br>
            <a:r>
              <a:rPr lang="en-US" altLang="en-US" sz="1400" b="0">
                <a:latin typeface="Arial" charset="0"/>
              </a:rPr>
              <a:t>A</a:t>
            </a:r>
            <a:br>
              <a:rPr lang="en-US" altLang="en-US" sz="1400" b="0">
                <a:latin typeface="Arial" charset="0"/>
              </a:rPr>
            </a:br>
            <a:r>
              <a:rPr lang="en-US" altLang="en-US" sz="1400" b="0">
                <a:latin typeface="Arial" charset="0"/>
              </a:rPr>
              <a:t>C</a:t>
            </a:r>
            <a:br>
              <a:rPr lang="en-US" altLang="en-US" sz="1400" b="0">
                <a:latin typeface="Arial" charset="0"/>
              </a:rPr>
            </a:br>
            <a:r>
              <a:rPr lang="en-US" altLang="en-US" sz="1400" b="0">
                <a:latin typeface="Arial" charset="0"/>
              </a:rPr>
              <a:t>C</a:t>
            </a:r>
            <a:br>
              <a:rPr lang="en-US" altLang="en-US" sz="1400" b="0">
                <a:latin typeface="Arial" charset="0"/>
              </a:rPr>
            </a:br>
            <a:r>
              <a:rPr lang="en-US" altLang="en-US" sz="1400" b="0">
                <a:latin typeface="Arial" charset="0"/>
              </a:rPr>
              <a:t>A</a:t>
            </a:r>
            <a:br>
              <a:rPr lang="en-US" altLang="en-US" sz="1400" b="0">
                <a:latin typeface="Arial" charset="0"/>
              </a:rPr>
            </a:br>
            <a:r>
              <a:rPr lang="en-US" altLang="en-US" sz="1400" b="0">
                <a:latin typeface="Arial" charset="0"/>
              </a:rPr>
              <a:t>T</a:t>
            </a:r>
            <a:br>
              <a:rPr lang="en-US" altLang="en-US" sz="1400" b="0">
                <a:latin typeface="Arial" charset="0"/>
              </a:rPr>
            </a:br>
            <a:r>
              <a:rPr lang="en-US" altLang="en-US" sz="1400" b="0">
                <a:latin typeface="Arial" charset="0"/>
              </a:rPr>
              <a:t>C</a:t>
            </a:r>
            <a:br>
              <a:rPr lang="en-US" altLang="en-US" sz="1400" b="0">
                <a:latin typeface="Arial" charset="0"/>
              </a:rPr>
            </a:br>
            <a:r>
              <a:rPr lang="en-US" altLang="en-US" sz="1400" b="0">
                <a:latin typeface="Arial" charset="0"/>
              </a:rPr>
              <a:t>G</a:t>
            </a:r>
            <a:br>
              <a:rPr lang="en-US" altLang="en-US" sz="1400" b="0">
                <a:latin typeface="Arial" charset="0"/>
              </a:rPr>
            </a:br>
            <a:r>
              <a:rPr lang="en-US" altLang="en-US" sz="1400" b="0">
                <a:latin typeface="Arial" charset="0"/>
              </a:rPr>
              <a:t>C</a:t>
            </a:r>
            <a:br>
              <a:rPr lang="en-US" altLang="en-US" sz="1400" b="0">
                <a:latin typeface="Arial" charset="0"/>
              </a:rPr>
            </a:br>
            <a:r>
              <a:rPr lang="en-US" altLang="en-US" sz="1400" b="0">
                <a:latin typeface="Arial" charset="0"/>
              </a:rPr>
              <a:t>C</a:t>
            </a:r>
            <a:br>
              <a:rPr lang="en-US" altLang="en-US" sz="1400" b="0">
                <a:latin typeface="Arial" charset="0"/>
              </a:rPr>
            </a:br>
            <a:r>
              <a:rPr lang="en-US" altLang="en-US" sz="1400" b="0">
                <a:latin typeface="Arial" charset="0"/>
              </a:rPr>
              <a:t>T</a:t>
            </a:r>
            <a:br>
              <a:rPr lang="en-US" altLang="en-US" sz="1400" b="0">
                <a:latin typeface="Arial" charset="0"/>
              </a:rPr>
            </a:br>
            <a:r>
              <a:rPr lang="en-US" altLang="en-US" sz="1400" b="0">
                <a:latin typeface="Arial" charset="0"/>
              </a:rPr>
              <a:t>T</a:t>
            </a:r>
            <a:br>
              <a:rPr lang="en-US" altLang="en-US" sz="1400" b="0">
                <a:latin typeface="Arial" charset="0"/>
              </a:rPr>
            </a:br>
            <a:r>
              <a:rPr lang="en-US" altLang="en-US" sz="1400" b="0">
                <a:latin typeface="Arial" charset="0"/>
              </a:rPr>
              <a:t>A</a:t>
            </a:r>
            <a:br>
              <a:rPr lang="en-US" altLang="en-US" sz="1400" b="0">
                <a:latin typeface="Arial" charset="0"/>
              </a:rPr>
            </a:br>
            <a:r>
              <a:rPr lang="en-US" altLang="en-US" sz="1400" b="0">
                <a:latin typeface="Arial" charset="0"/>
              </a:rPr>
              <a:t>G</a:t>
            </a:r>
            <a:br>
              <a:rPr lang="en-US" altLang="en-US" sz="1400" b="0">
                <a:latin typeface="Arial" charset="0"/>
              </a:rPr>
            </a:br>
            <a:r>
              <a:rPr lang="en-US" altLang="en-US" sz="1400" b="0">
                <a:latin typeface="Arial" charset="0"/>
              </a:rPr>
              <a:t>T</a:t>
            </a:r>
            <a:br>
              <a:rPr lang="en-US" altLang="en-US" sz="1400" b="0">
                <a:latin typeface="Arial" charset="0"/>
              </a:rPr>
            </a:br>
            <a:r>
              <a:rPr lang="en-US" altLang="en-US" sz="1400" b="0">
                <a:latin typeface="Arial" charset="0"/>
              </a:rPr>
              <a:t>A</a:t>
            </a:r>
            <a:br>
              <a:rPr lang="en-US" altLang="en-US" sz="1400" b="0">
                <a:latin typeface="Arial" charset="0"/>
              </a:rPr>
            </a:br>
            <a:r>
              <a:rPr lang="en-US" altLang="en-US" sz="1400" b="0">
                <a:latin typeface="Arial" charset="0"/>
              </a:rPr>
              <a:t>C</a:t>
            </a:r>
          </a:p>
        </p:txBody>
      </p:sp>
      <p:grpSp>
        <p:nvGrpSpPr>
          <p:cNvPr id="16394" name="Group 33"/>
          <p:cNvGrpSpPr>
            <a:grpSpLocks/>
          </p:cNvGrpSpPr>
          <p:nvPr/>
        </p:nvGrpSpPr>
        <p:grpSpPr bwMode="auto">
          <a:xfrm>
            <a:off x="3886200" y="2209800"/>
            <a:ext cx="1071563" cy="3900488"/>
            <a:chOff x="1680" y="999"/>
            <a:chExt cx="675" cy="2457"/>
          </a:xfrm>
        </p:grpSpPr>
        <p:sp>
          <p:nvSpPr>
            <p:cNvPr id="16402" name="Freeform 34"/>
            <p:cNvSpPr>
              <a:spLocks/>
            </p:cNvSpPr>
            <p:nvPr/>
          </p:nvSpPr>
          <p:spPr bwMode="auto">
            <a:xfrm>
              <a:off x="1728" y="1040"/>
              <a:ext cx="528" cy="2416"/>
            </a:xfrm>
            <a:custGeom>
              <a:avLst/>
              <a:gdLst>
                <a:gd name="T0" fmla="*/ 240 w 528"/>
                <a:gd name="T1" fmla="*/ 2416 h 2416"/>
                <a:gd name="T2" fmla="*/ 192 w 528"/>
                <a:gd name="T3" fmla="*/ 1984 h 2416"/>
                <a:gd name="T4" fmla="*/ 192 w 528"/>
                <a:gd name="T5" fmla="*/ 1648 h 2416"/>
                <a:gd name="T6" fmla="*/ 144 w 528"/>
                <a:gd name="T7" fmla="*/ 1360 h 2416"/>
                <a:gd name="T8" fmla="*/ 144 w 528"/>
                <a:gd name="T9" fmla="*/ 1024 h 2416"/>
                <a:gd name="T10" fmla="*/ 144 w 528"/>
                <a:gd name="T11" fmla="*/ 736 h 2416"/>
                <a:gd name="T12" fmla="*/ 144 w 528"/>
                <a:gd name="T13" fmla="*/ 640 h 2416"/>
                <a:gd name="T14" fmla="*/ 144 w 528"/>
                <a:gd name="T15" fmla="*/ 496 h 2416"/>
                <a:gd name="T16" fmla="*/ 96 w 528"/>
                <a:gd name="T17" fmla="*/ 448 h 2416"/>
                <a:gd name="T18" fmla="*/ 48 w 528"/>
                <a:gd name="T19" fmla="*/ 352 h 2416"/>
                <a:gd name="T20" fmla="*/ 48 w 528"/>
                <a:gd name="T21" fmla="*/ 304 h 2416"/>
                <a:gd name="T22" fmla="*/ 0 w 528"/>
                <a:gd name="T23" fmla="*/ 256 h 2416"/>
                <a:gd name="T24" fmla="*/ 48 w 528"/>
                <a:gd name="T25" fmla="*/ 160 h 2416"/>
                <a:gd name="T26" fmla="*/ 96 w 528"/>
                <a:gd name="T27" fmla="*/ 112 h 2416"/>
                <a:gd name="T28" fmla="*/ 240 w 528"/>
                <a:gd name="T29" fmla="*/ 16 h 2416"/>
                <a:gd name="T30" fmla="*/ 288 w 528"/>
                <a:gd name="T31" fmla="*/ 16 h 2416"/>
                <a:gd name="T32" fmla="*/ 384 w 528"/>
                <a:gd name="T33" fmla="*/ 112 h 2416"/>
                <a:gd name="T34" fmla="*/ 384 w 528"/>
                <a:gd name="T35" fmla="*/ 160 h 2416"/>
                <a:gd name="T36" fmla="*/ 432 w 528"/>
                <a:gd name="T37" fmla="*/ 256 h 2416"/>
                <a:gd name="T38" fmla="*/ 432 w 528"/>
                <a:gd name="T39" fmla="*/ 352 h 2416"/>
                <a:gd name="T40" fmla="*/ 432 w 528"/>
                <a:gd name="T41" fmla="*/ 448 h 2416"/>
                <a:gd name="T42" fmla="*/ 432 w 528"/>
                <a:gd name="T43" fmla="*/ 784 h 2416"/>
                <a:gd name="T44" fmla="*/ 432 w 528"/>
                <a:gd name="T45" fmla="*/ 1120 h 2416"/>
                <a:gd name="T46" fmla="*/ 480 w 528"/>
                <a:gd name="T47" fmla="*/ 1408 h 2416"/>
                <a:gd name="T48" fmla="*/ 480 w 528"/>
                <a:gd name="T49" fmla="*/ 1696 h 2416"/>
                <a:gd name="T50" fmla="*/ 480 w 528"/>
                <a:gd name="T51" fmla="*/ 1888 h 2416"/>
                <a:gd name="T52" fmla="*/ 528 w 528"/>
                <a:gd name="T53" fmla="*/ 2368 h 241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528"/>
                <a:gd name="T82" fmla="*/ 0 h 2416"/>
                <a:gd name="T83" fmla="*/ 528 w 528"/>
                <a:gd name="T84" fmla="*/ 2416 h 241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528" h="2416">
                  <a:moveTo>
                    <a:pt x="240" y="2416"/>
                  </a:moveTo>
                  <a:cubicBezTo>
                    <a:pt x="220" y="2264"/>
                    <a:pt x="200" y="2112"/>
                    <a:pt x="192" y="1984"/>
                  </a:cubicBezTo>
                  <a:cubicBezTo>
                    <a:pt x="184" y="1856"/>
                    <a:pt x="200" y="1752"/>
                    <a:pt x="192" y="1648"/>
                  </a:cubicBezTo>
                  <a:cubicBezTo>
                    <a:pt x="184" y="1544"/>
                    <a:pt x="152" y="1464"/>
                    <a:pt x="144" y="1360"/>
                  </a:cubicBezTo>
                  <a:cubicBezTo>
                    <a:pt x="136" y="1256"/>
                    <a:pt x="144" y="1128"/>
                    <a:pt x="144" y="1024"/>
                  </a:cubicBezTo>
                  <a:cubicBezTo>
                    <a:pt x="144" y="920"/>
                    <a:pt x="144" y="800"/>
                    <a:pt x="144" y="736"/>
                  </a:cubicBezTo>
                  <a:cubicBezTo>
                    <a:pt x="144" y="672"/>
                    <a:pt x="144" y="680"/>
                    <a:pt x="144" y="640"/>
                  </a:cubicBezTo>
                  <a:cubicBezTo>
                    <a:pt x="144" y="600"/>
                    <a:pt x="152" y="528"/>
                    <a:pt x="144" y="496"/>
                  </a:cubicBezTo>
                  <a:cubicBezTo>
                    <a:pt x="136" y="464"/>
                    <a:pt x="112" y="472"/>
                    <a:pt x="96" y="448"/>
                  </a:cubicBezTo>
                  <a:cubicBezTo>
                    <a:pt x="80" y="424"/>
                    <a:pt x="56" y="376"/>
                    <a:pt x="48" y="352"/>
                  </a:cubicBezTo>
                  <a:cubicBezTo>
                    <a:pt x="40" y="328"/>
                    <a:pt x="56" y="320"/>
                    <a:pt x="48" y="304"/>
                  </a:cubicBezTo>
                  <a:cubicBezTo>
                    <a:pt x="40" y="288"/>
                    <a:pt x="0" y="280"/>
                    <a:pt x="0" y="256"/>
                  </a:cubicBezTo>
                  <a:cubicBezTo>
                    <a:pt x="0" y="232"/>
                    <a:pt x="32" y="184"/>
                    <a:pt x="48" y="160"/>
                  </a:cubicBezTo>
                  <a:cubicBezTo>
                    <a:pt x="64" y="136"/>
                    <a:pt x="64" y="136"/>
                    <a:pt x="96" y="112"/>
                  </a:cubicBezTo>
                  <a:cubicBezTo>
                    <a:pt x="128" y="88"/>
                    <a:pt x="208" y="32"/>
                    <a:pt x="240" y="16"/>
                  </a:cubicBezTo>
                  <a:cubicBezTo>
                    <a:pt x="272" y="0"/>
                    <a:pt x="264" y="0"/>
                    <a:pt x="288" y="16"/>
                  </a:cubicBezTo>
                  <a:cubicBezTo>
                    <a:pt x="312" y="32"/>
                    <a:pt x="368" y="88"/>
                    <a:pt x="384" y="112"/>
                  </a:cubicBezTo>
                  <a:cubicBezTo>
                    <a:pt x="400" y="136"/>
                    <a:pt x="376" y="136"/>
                    <a:pt x="384" y="160"/>
                  </a:cubicBezTo>
                  <a:cubicBezTo>
                    <a:pt x="392" y="184"/>
                    <a:pt x="424" y="224"/>
                    <a:pt x="432" y="256"/>
                  </a:cubicBezTo>
                  <a:cubicBezTo>
                    <a:pt x="440" y="288"/>
                    <a:pt x="432" y="320"/>
                    <a:pt x="432" y="352"/>
                  </a:cubicBezTo>
                  <a:cubicBezTo>
                    <a:pt x="432" y="384"/>
                    <a:pt x="432" y="376"/>
                    <a:pt x="432" y="448"/>
                  </a:cubicBezTo>
                  <a:cubicBezTo>
                    <a:pt x="432" y="520"/>
                    <a:pt x="432" y="672"/>
                    <a:pt x="432" y="784"/>
                  </a:cubicBezTo>
                  <a:cubicBezTo>
                    <a:pt x="432" y="896"/>
                    <a:pt x="424" y="1016"/>
                    <a:pt x="432" y="1120"/>
                  </a:cubicBezTo>
                  <a:cubicBezTo>
                    <a:pt x="440" y="1224"/>
                    <a:pt x="472" y="1312"/>
                    <a:pt x="480" y="1408"/>
                  </a:cubicBezTo>
                  <a:cubicBezTo>
                    <a:pt x="488" y="1504"/>
                    <a:pt x="480" y="1616"/>
                    <a:pt x="480" y="1696"/>
                  </a:cubicBezTo>
                  <a:cubicBezTo>
                    <a:pt x="480" y="1776"/>
                    <a:pt x="472" y="1776"/>
                    <a:pt x="480" y="1888"/>
                  </a:cubicBezTo>
                  <a:cubicBezTo>
                    <a:pt x="488" y="2000"/>
                    <a:pt x="508" y="2184"/>
                    <a:pt x="528" y="2368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3" name="Oval 35"/>
            <p:cNvSpPr>
              <a:spLocks noChangeAspect="1" noChangeArrowheads="1"/>
            </p:cNvSpPr>
            <p:nvPr/>
          </p:nvSpPr>
          <p:spPr bwMode="auto">
            <a:xfrm>
              <a:off x="1776" y="1440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04" name="AutoShape 36"/>
            <p:cNvSpPr>
              <a:spLocks noChangeArrowheads="1"/>
            </p:cNvSpPr>
            <p:nvPr/>
          </p:nvSpPr>
          <p:spPr bwMode="auto">
            <a:xfrm rot="-3734147">
              <a:off x="1704" y="1608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05" name="Oval 37"/>
            <p:cNvSpPr>
              <a:spLocks noChangeAspect="1" noChangeArrowheads="1"/>
            </p:cNvSpPr>
            <p:nvPr/>
          </p:nvSpPr>
          <p:spPr bwMode="auto">
            <a:xfrm>
              <a:off x="1719" y="1086"/>
              <a:ext cx="144" cy="144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06" name="Oval 38" descr="White marble"/>
            <p:cNvSpPr>
              <a:spLocks noChangeAspect="1" noChangeArrowheads="1"/>
            </p:cNvSpPr>
            <p:nvPr/>
          </p:nvSpPr>
          <p:spPr bwMode="auto">
            <a:xfrm>
              <a:off x="1905" y="999"/>
              <a:ext cx="144" cy="144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07" name="Oval 39"/>
            <p:cNvSpPr>
              <a:spLocks noChangeAspect="1" noChangeArrowheads="1"/>
            </p:cNvSpPr>
            <p:nvPr/>
          </p:nvSpPr>
          <p:spPr bwMode="auto">
            <a:xfrm>
              <a:off x="2085" y="1287"/>
              <a:ext cx="144" cy="144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08" name="Oval 40"/>
            <p:cNvSpPr>
              <a:spLocks noChangeAspect="1" noChangeArrowheads="1"/>
            </p:cNvSpPr>
            <p:nvPr/>
          </p:nvSpPr>
          <p:spPr bwMode="auto">
            <a:xfrm rot="1915253">
              <a:off x="2046" y="1110"/>
              <a:ext cx="144" cy="144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09" name="AutoShape 41" descr="Stationery"/>
            <p:cNvSpPr>
              <a:spLocks noChangeArrowheads="1"/>
            </p:cNvSpPr>
            <p:nvPr/>
          </p:nvSpPr>
          <p:spPr bwMode="auto">
            <a:xfrm rot="-3734147">
              <a:off x="1716" y="1917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10" name="AutoShape 42"/>
            <p:cNvSpPr>
              <a:spLocks noChangeArrowheads="1"/>
            </p:cNvSpPr>
            <p:nvPr/>
          </p:nvSpPr>
          <p:spPr bwMode="auto">
            <a:xfrm rot="-3734147">
              <a:off x="1731" y="2223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11" name="AutoShape 43"/>
            <p:cNvSpPr>
              <a:spLocks noChangeArrowheads="1"/>
            </p:cNvSpPr>
            <p:nvPr/>
          </p:nvSpPr>
          <p:spPr bwMode="auto">
            <a:xfrm rot="-3734147">
              <a:off x="1746" y="2529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12" name="AutoShape 44"/>
            <p:cNvSpPr>
              <a:spLocks noChangeArrowheads="1"/>
            </p:cNvSpPr>
            <p:nvPr/>
          </p:nvSpPr>
          <p:spPr bwMode="auto">
            <a:xfrm rot="-3734147">
              <a:off x="1761" y="2835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13" name="AutoShape 45"/>
            <p:cNvSpPr>
              <a:spLocks noChangeArrowheads="1"/>
            </p:cNvSpPr>
            <p:nvPr/>
          </p:nvSpPr>
          <p:spPr bwMode="auto">
            <a:xfrm rot="-3734147">
              <a:off x="1986" y="1455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14" name="AutoShape 46"/>
            <p:cNvSpPr>
              <a:spLocks noChangeArrowheads="1"/>
            </p:cNvSpPr>
            <p:nvPr/>
          </p:nvSpPr>
          <p:spPr bwMode="auto">
            <a:xfrm rot="-3734147">
              <a:off x="1998" y="1764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15" name="AutoShape 47"/>
            <p:cNvSpPr>
              <a:spLocks noChangeArrowheads="1"/>
            </p:cNvSpPr>
            <p:nvPr/>
          </p:nvSpPr>
          <p:spPr bwMode="auto">
            <a:xfrm rot="-3734147">
              <a:off x="2013" y="2070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solidFill>
              <a:srgbClr val="CC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16" name="AutoShape 48"/>
            <p:cNvSpPr>
              <a:spLocks noChangeArrowheads="1"/>
            </p:cNvSpPr>
            <p:nvPr/>
          </p:nvSpPr>
          <p:spPr bwMode="auto">
            <a:xfrm rot="-3734147">
              <a:off x="2028" y="2376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17" name="AutoShape 49"/>
            <p:cNvSpPr>
              <a:spLocks noChangeArrowheads="1"/>
            </p:cNvSpPr>
            <p:nvPr/>
          </p:nvSpPr>
          <p:spPr bwMode="auto">
            <a:xfrm rot="-3734147">
              <a:off x="2043" y="2682"/>
              <a:ext cx="336" cy="288"/>
            </a:xfrm>
            <a:prstGeom prst="hexagon">
              <a:avLst>
                <a:gd name="adj" fmla="val 29167"/>
                <a:gd name="vf" fmla="val 11547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  <p:sp>
          <p:nvSpPr>
            <p:cNvPr id="16418" name="Oval 50"/>
            <p:cNvSpPr>
              <a:spLocks noChangeAspect="1" noChangeArrowheads="1"/>
            </p:cNvSpPr>
            <p:nvPr/>
          </p:nvSpPr>
          <p:spPr bwMode="auto">
            <a:xfrm>
              <a:off x="1680" y="1275"/>
              <a:ext cx="144" cy="144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altLang="en-US" b="0">
                <a:latin typeface="Arial" charset="0"/>
              </a:endParaRPr>
            </a:p>
          </p:txBody>
        </p:sp>
      </p:grpSp>
      <p:pic>
        <p:nvPicPr>
          <p:cNvPr id="16395" name="Picture 5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28" b="12897"/>
          <a:stretch>
            <a:fillRect/>
          </a:stretch>
        </p:blipFill>
        <p:spPr bwMode="auto">
          <a:xfrm>
            <a:off x="685800" y="0"/>
            <a:ext cx="2514600" cy="19161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0" t="4726" r="2567" b="25368"/>
          <a:stretch>
            <a:fillRect/>
          </a:stretch>
        </p:blipFill>
        <p:spPr bwMode="auto">
          <a:xfrm>
            <a:off x="6302375" y="3175"/>
            <a:ext cx="1709738" cy="2054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97" name="Group 26"/>
          <p:cNvGrpSpPr>
            <a:grpSpLocks/>
          </p:cNvGrpSpPr>
          <p:nvPr/>
        </p:nvGrpSpPr>
        <p:grpSpPr bwMode="auto">
          <a:xfrm>
            <a:off x="5715000" y="1981200"/>
            <a:ext cx="2971800" cy="4343400"/>
            <a:chOff x="3600" y="1344"/>
            <a:chExt cx="1872" cy="2736"/>
          </a:xfrm>
        </p:grpSpPr>
        <p:graphicFrame>
          <p:nvGraphicFramePr>
            <p:cNvPr id="16400" name="Object 14"/>
            <p:cNvGraphicFramePr>
              <a:graphicFrameLocks noChangeAspect="1"/>
            </p:cNvGraphicFramePr>
            <p:nvPr/>
          </p:nvGraphicFramePr>
          <p:xfrm>
            <a:off x="3600" y="1344"/>
            <a:ext cx="1864" cy="2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6" name="Image" r:id="rId8" imgW="2958730" imgH="3949206" progId="Photoshop.Image.6">
                    <p:embed/>
                  </p:oleObj>
                </mc:Choice>
                <mc:Fallback>
                  <p:oleObj name="Image" r:id="rId8" imgW="2958730" imgH="3949206" progId="Photoshop.Image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1344"/>
                          <a:ext cx="1864" cy="2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01" name="Text Box 28"/>
            <p:cNvSpPr txBox="1">
              <a:spLocks noChangeArrowheads="1"/>
            </p:cNvSpPr>
            <p:nvPr/>
          </p:nvSpPr>
          <p:spPr bwMode="auto">
            <a:xfrm>
              <a:off x="3600" y="3792"/>
              <a:ext cx="18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400" b="0" i="0" dirty="0">
                  <a:solidFill>
                    <a:srgbClr val="FFFF66"/>
                  </a:solidFill>
                  <a:latin typeface="Arial" charset="0"/>
                </a:rPr>
                <a:t>Protein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693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2"/>
          <p:cNvSpPr>
            <a:spLocks noChangeArrowheads="1"/>
          </p:cNvSpPr>
          <p:nvPr/>
        </p:nvSpPr>
        <p:spPr bwMode="auto">
          <a:xfrm>
            <a:off x="3200400" y="3538538"/>
            <a:ext cx="2362200" cy="609600"/>
          </a:xfrm>
          <a:prstGeom prst="rightArrow">
            <a:avLst>
              <a:gd name="adj1" fmla="val 50000"/>
              <a:gd name="adj2" fmla="val 96875"/>
            </a:avLst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altLang="en-US" b="0" i="0">
              <a:latin typeface="Arial" charset="0"/>
            </a:endParaRPr>
          </a:p>
        </p:txBody>
      </p:sp>
      <p:sp>
        <p:nvSpPr>
          <p:cNvPr id="17411" name="Text Box 22"/>
          <p:cNvSpPr txBox="1">
            <a:spLocks noChangeArrowheads="1"/>
          </p:cNvSpPr>
          <p:nvPr/>
        </p:nvSpPr>
        <p:spPr bwMode="auto">
          <a:xfrm>
            <a:off x="381000" y="76200"/>
            <a:ext cx="3124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 b="0">
                <a:solidFill>
                  <a:srgbClr val="FFFF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Information</a:t>
            </a:r>
          </a:p>
        </p:txBody>
      </p:sp>
      <p:sp>
        <p:nvSpPr>
          <p:cNvPr id="17412" name="Text Box 23"/>
          <p:cNvSpPr txBox="1">
            <a:spLocks noChangeArrowheads="1"/>
          </p:cNvSpPr>
          <p:nvPr/>
        </p:nvSpPr>
        <p:spPr bwMode="auto">
          <a:xfrm>
            <a:off x="381000" y="609600"/>
            <a:ext cx="31242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 b="0">
                <a:solidFill>
                  <a:srgbClr val="FFFF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+</a:t>
            </a:r>
            <a:br>
              <a:rPr lang="en-US" altLang="en-US" sz="3600" b="0">
                <a:solidFill>
                  <a:srgbClr val="FFFF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</a:br>
            <a:r>
              <a:rPr lang="en-US" altLang="en-US" sz="3600" b="0">
                <a:solidFill>
                  <a:srgbClr val="FFFF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Self-assembly</a:t>
            </a:r>
          </a:p>
        </p:txBody>
      </p:sp>
      <p:sp>
        <p:nvSpPr>
          <p:cNvPr id="17413" name="Text Box 24"/>
          <p:cNvSpPr txBox="1">
            <a:spLocks noChangeArrowheads="1"/>
          </p:cNvSpPr>
          <p:nvPr/>
        </p:nvSpPr>
        <p:spPr bwMode="auto">
          <a:xfrm>
            <a:off x="5562600" y="152400"/>
            <a:ext cx="31242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 b="0">
                <a:solidFill>
                  <a:srgbClr val="FFFF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Structure</a:t>
            </a:r>
            <a:br>
              <a:rPr lang="en-US" altLang="en-US" sz="3600" b="0">
                <a:solidFill>
                  <a:srgbClr val="FFFF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</a:br>
            <a:r>
              <a:rPr lang="en-US" altLang="en-US" sz="3600" b="0">
                <a:solidFill>
                  <a:srgbClr val="FFFF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+</a:t>
            </a:r>
            <a:br>
              <a:rPr lang="en-US" altLang="en-US" sz="3600" b="0">
                <a:solidFill>
                  <a:srgbClr val="FFFF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</a:br>
            <a:r>
              <a:rPr lang="en-US" altLang="en-US" sz="3600" b="0">
                <a:solidFill>
                  <a:srgbClr val="FFFF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Function</a:t>
            </a:r>
          </a:p>
        </p:txBody>
      </p:sp>
      <p:sp>
        <p:nvSpPr>
          <p:cNvPr id="17414" name="AutoShape 25"/>
          <p:cNvSpPr>
            <a:spLocks noChangeArrowheads="1"/>
          </p:cNvSpPr>
          <p:nvPr/>
        </p:nvSpPr>
        <p:spPr bwMode="auto">
          <a:xfrm>
            <a:off x="3319463" y="685800"/>
            <a:ext cx="2514600" cy="609600"/>
          </a:xfrm>
          <a:prstGeom prst="rightArrow">
            <a:avLst>
              <a:gd name="adj1" fmla="val 50000"/>
              <a:gd name="adj2" fmla="val 103125"/>
            </a:avLst>
          </a:prstGeom>
          <a:solidFill>
            <a:srgbClr val="FFFF66"/>
          </a:solidFill>
          <a:ln w="9525">
            <a:solidFill>
              <a:srgbClr val="FFFF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altLang="en-US" b="0">
              <a:latin typeface="Arial" charset="0"/>
            </a:endParaRPr>
          </a:p>
        </p:txBody>
      </p:sp>
      <p:pic>
        <p:nvPicPr>
          <p:cNvPr id="17415" name="Picture 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28" b="12897"/>
          <a:stretch>
            <a:fillRect/>
          </a:stretch>
        </p:blipFill>
        <p:spPr bwMode="auto">
          <a:xfrm>
            <a:off x="685800" y="0"/>
            <a:ext cx="2514600" cy="19161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0" t="4726" r="2567" b="25368"/>
          <a:stretch>
            <a:fillRect/>
          </a:stretch>
        </p:blipFill>
        <p:spPr bwMode="auto">
          <a:xfrm>
            <a:off x="6302375" y="3175"/>
            <a:ext cx="1709738" cy="2054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7" name="Text Box 53"/>
          <p:cNvSpPr txBox="1">
            <a:spLocks noChangeArrowheads="1"/>
          </p:cNvSpPr>
          <p:nvPr/>
        </p:nvSpPr>
        <p:spPr bwMode="auto">
          <a:xfrm>
            <a:off x="414338" y="3517900"/>
            <a:ext cx="2590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 i="0">
                <a:solidFill>
                  <a:srgbClr val="FF0000"/>
                </a:solidFill>
                <a:latin typeface="Calibri" pitchFamily="34" charset="0"/>
              </a:rPr>
              <a:t>{A,C,G,T}</a:t>
            </a:r>
          </a:p>
        </p:txBody>
      </p:sp>
      <p:sp>
        <p:nvSpPr>
          <p:cNvPr id="17418" name="Text Box 54"/>
          <p:cNvSpPr txBox="1">
            <a:spLocks noChangeArrowheads="1"/>
          </p:cNvSpPr>
          <p:nvPr/>
        </p:nvSpPr>
        <p:spPr bwMode="auto">
          <a:xfrm>
            <a:off x="5943600" y="2590800"/>
            <a:ext cx="28194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0">
                <a:solidFill>
                  <a:srgbClr val="00FF00"/>
                </a:solidFill>
                <a:latin typeface="Calibri" pitchFamily="34" charset="0"/>
              </a:rPr>
              <a:t>{A - Alanine</a:t>
            </a:r>
            <a:br>
              <a:rPr lang="en-US" altLang="en-US" i="0">
                <a:solidFill>
                  <a:srgbClr val="00FF00"/>
                </a:solidFill>
                <a:latin typeface="Calibri" pitchFamily="34" charset="0"/>
              </a:rPr>
            </a:br>
            <a:r>
              <a:rPr lang="en-US" altLang="en-US" i="0">
                <a:solidFill>
                  <a:srgbClr val="00FF00"/>
                </a:solidFill>
                <a:latin typeface="Calibri" pitchFamily="34" charset="0"/>
              </a:rPr>
              <a:t> C - Cysteine</a:t>
            </a:r>
            <a:br>
              <a:rPr lang="en-US" altLang="en-US" i="0">
                <a:solidFill>
                  <a:srgbClr val="00FF00"/>
                </a:solidFill>
                <a:latin typeface="Calibri" pitchFamily="34" charset="0"/>
              </a:rPr>
            </a:br>
            <a:r>
              <a:rPr lang="en-US" altLang="en-US" i="0">
                <a:solidFill>
                  <a:srgbClr val="00FF00"/>
                </a:solidFill>
                <a:latin typeface="Calibri" pitchFamily="34" charset="0"/>
              </a:rPr>
              <a:t> D – Aspartate</a:t>
            </a:r>
            <a:br>
              <a:rPr lang="en-US" altLang="en-US" i="0">
                <a:solidFill>
                  <a:srgbClr val="00FF00"/>
                </a:solidFill>
                <a:latin typeface="Calibri" pitchFamily="34" charset="0"/>
              </a:rPr>
            </a:br>
            <a:r>
              <a:rPr lang="en-US" altLang="en-US" i="0">
                <a:solidFill>
                  <a:srgbClr val="00FF00"/>
                </a:solidFill>
                <a:latin typeface="Calibri" pitchFamily="34" charset="0"/>
              </a:rPr>
              <a:t> . . .</a:t>
            </a:r>
            <a:br>
              <a:rPr lang="en-US" altLang="en-US" i="0">
                <a:solidFill>
                  <a:srgbClr val="00FF00"/>
                </a:solidFill>
                <a:latin typeface="Calibri" pitchFamily="34" charset="0"/>
              </a:rPr>
            </a:br>
            <a:r>
              <a:rPr lang="en-US" altLang="en-US" i="0">
                <a:solidFill>
                  <a:srgbClr val="00FF00"/>
                </a:solidFill>
                <a:latin typeface="Calibri" pitchFamily="34" charset="0"/>
              </a:rPr>
              <a:t> Y – Tyrosine}</a:t>
            </a:r>
          </a:p>
        </p:txBody>
      </p:sp>
      <p:sp>
        <p:nvSpPr>
          <p:cNvPr id="43063" name="Text Box 55"/>
          <p:cNvSpPr txBox="1">
            <a:spLocks noChangeArrowheads="1"/>
          </p:cNvSpPr>
          <p:nvPr/>
        </p:nvSpPr>
        <p:spPr bwMode="auto">
          <a:xfrm>
            <a:off x="466725" y="5272088"/>
            <a:ext cx="2590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800" i="0">
                <a:solidFill>
                  <a:srgbClr val="FF0000"/>
                </a:solidFill>
                <a:latin typeface="Calibri" pitchFamily="34" charset="0"/>
              </a:rPr>
              <a:t>4 letters</a:t>
            </a:r>
          </a:p>
        </p:txBody>
      </p:sp>
      <p:sp>
        <p:nvSpPr>
          <p:cNvPr id="43064" name="Text Box 56"/>
          <p:cNvSpPr txBox="1">
            <a:spLocks noChangeArrowheads="1"/>
          </p:cNvSpPr>
          <p:nvPr/>
        </p:nvSpPr>
        <p:spPr bwMode="auto">
          <a:xfrm>
            <a:off x="6019800" y="5272088"/>
            <a:ext cx="2590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800" i="0">
                <a:solidFill>
                  <a:srgbClr val="00FF00"/>
                </a:solidFill>
                <a:latin typeface="Calibri" pitchFamily="34" charset="0"/>
              </a:rPr>
              <a:t>20 letters</a:t>
            </a:r>
          </a:p>
        </p:txBody>
      </p:sp>
      <p:sp>
        <p:nvSpPr>
          <p:cNvPr id="17421" name="TextBox 12"/>
          <p:cNvSpPr txBox="1">
            <a:spLocks noChangeArrowheads="1"/>
          </p:cNvSpPr>
          <p:nvPr/>
        </p:nvSpPr>
        <p:spPr bwMode="auto">
          <a:xfrm>
            <a:off x="754063" y="5935663"/>
            <a:ext cx="761047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4400" i="0" dirty="0">
                <a:solidFill>
                  <a:srgbClr val="FFFFFF"/>
                </a:solidFill>
              </a:rPr>
              <a:t>1 nucleotide </a:t>
            </a:r>
            <a:r>
              <a:rPr lang="en-US" altLang="en-US" sz="4400" i="0" dirty="0">
                <a:solidFill>
                  <a:srgbClr val="FFFFFF"/>
                </a:solidFill>
                <a:sym typeface="Wingdings" pitchFamily="2" charset="2"/>
              </a:rPr>
              <a:t> 1 amino acid</a:t>
            </a:r>
            <a:r>
              <a:rPr lang="en-US" altLang="en-US" sz="4400" i="0" dirty="0">
                <a:solidFill>
                  <a:srgbClr val="FFFF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8271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63" grpId="0"/>
      <p:bldP spid="43064" grpId="0"/>
      <p:bldP spid="174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34326"/>
            <a:ext cx="8686800" cy="4175874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33350"/>
            <a:ext cx="6667500" cy="93345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 bwMode="auto">
          <a:xfrm>
            <a:off x="5562600" y="3737430"/>
            <a:ext cx="609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Arrow Connector 4"/>
          <p:cNvCxnSpPr/>
          <p:nvPr/>
        </p:nvCxnSpPr>
        <p:spPr bwMode="auto">
          <a:xfrm flipV="1">
            <a:off x="6324600" y="2743200"/>
            <a:ext cx="685800" cy="838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3153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066800" y="1371600"/>
            <a:ext cx="7269163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spcBef>
                <a:spcPts val="600"/>
              </a:spcBef>
              <a:buFontTx/>
              <a:buChar char="•"/>
            </a:pPr>
            <a:r>
              <a:rPr lang="en-US" altLang="en-US" sz="2800" i="0">
                <a:cs typeface="Times New Roman" pitchFamily="18" charset="0"/>
              </a:rPr>
              <a:t>Length </a:t>
            </a:r>
            <a:r>
              <a:rPr lang="en-US" altLang="en-US" sz="2800" b="0" i="0">
                <a:cs typeface="Times New Roman" pitchFamily="18" charset="0"/>
              </a:rPr>
              <a:t>– Duplet, Triplet, Variable,..</a:t>
            </a:r>
          </a:p>
          <a:p>
            <a:pPr marL="342900" indent="-342900" eaLnBrk="1" hangingPunct="1">
              <a:spcBef>
                <a:spcPts val="600"/>
              </a:spcBef>
              <a:buFontTx/>
              <a:buChar char="•"/>
            </a:pPr>
            <a:r>
              <a:rPr lang="en-US" altLang="en-US" sz="2800" i="0">
                <a:cs typeface="Times New Roman" pitchFamily="18" charset="0"/>
              </a:rPr>
              <a:t>Degeneracy </a:t>
            </a:r>
            <a:r>
              <a:rPr lang="en-US" altLang="en-US" sz="2800" b="0" i="0">
                <a:cs typeface="Times New Roman" pitchFamily="18" charset="0"/>
              </a:rPr>
              <a:t>– Degenerate, non-degenerate</a:t>
            </a:r>
          </a:p>
          <a:p>
            <a:pPr marL="342900" indent="-342900" eaLnBrk="1" hangingPunct="1">
              <a:spcBef>
                <a:spcPts val="600"/>
              </a:spcBef>
              <a:buFontTx/>
              <a:buChar char="•"/>
            </a:pPr>
            <a:r>
              <a:rPr lang="en-US" altLang="en-US" sz="2800" i="0">
                <a:cs typeface="Times New Roman" pitchFamily="18" charset="0"/>
              </a:rPr>
              <a:t>Overlap </a:t>
            </a:r>
            <a:r>
              <a:rPr lang="en-US" altLang="en-US" sz="2800" b="0" i="0">
                <a:cs typeface="Times New Roman" pitchFamily="18" charset="0"/>
              </a:rPr>
              <a:t>– (partially-, non-) overlapping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3076575"/>
            <a:ext cx="5648325" cy="31718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92163" y="90488"/>
            <a:ext cx="7543800" cy="8239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en-US" sz="4800" b="1" i="0" dirty="0" smtClean="0">
                <a:cs typeface="Times New Roman" pitchFamily="18" charset="0"/>
              </a:rPr>
              <a:t>Types of Genetic Codes</a:t>
            </a:r>
          </a:p>
        </p:txBody>
      </p:sp>
    </p:spTree>
    <p:extLst>
      <p:ext uri="{BB962C8B-B14F-4D97-AF65-F5344CB8AC3E}">
        <p14:creationId xmlns:p14="http://schemas.microsoft.com/office/powerpoint/2010/main" val="238446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92163" y="90488"/>
            <a:ext cx="7543800" cy="8239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en-US" sz="4800" b="1" i="0" dirty="0" smtClean="0">
                <a:cs typeface="Times New Roman" pitchFamily="18" charset="0"/>
              </a:rPr>
              <a:t>Types of Genetic Codes</a:t>
            </a:r>
          </a:p>
        </p:txBody>
      </p:sp>
      <p:sp>
        <p:nvSpPr>
          <p:cNvPr id="20483" name="TextBox 1"/>
          <p:cNvSpPr txBox="1">
            <a:spLocks noChangeArrowheads="1"/>
          </p:cNvSpPr>
          <p:nvPr/>
        </p:nvSpPr>
        <p:spPr bwMode="auto">
          <a:xfrm>
            <a:off x="1066800" y="1371600"/>
            <a:ext cx="7269163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spcBef>
                <a:spcPts val="600"/>
              </a:spcBef>
              <a:buFontTx/>
              <a:buChar char="•"/>
            </a:pPr>
            <a:r>
              <a:rPr lang="en-US" altLang="en-US" sz="2800" i="0" dirty="0">
                <a:cs typeface="Times New Roman" pitchFamily="18" charset="0"/>
              </a:rPr>
              <a:t>Length </a:t>
            </a:r>
            <a:r>
              <a:rPr lang="en-US" altLang="en-US" sz="2800" b="0" i="0" dirty="0">
                <a:cs typeface="Times New Roman" pitchFamily="18" charset="0"/>
              </a:rPr>
              <a:t>– Duplet, Triplet, Variable,..</a:t>
            </a:r>
          </a:p>
          <a:p>
            <a:pPr marL="342900" indent="-342900" eaLnBrk="1" hangingPunct="1">
              <a:spcBef>
                <a:spcPts val="600"/>
              </a:spcBef>
              <a:buFontTx/>
              <a:buChar char="•"/>
            </a:pPr>
            <a:r>
              <a:rPr lang="en-US" altLang="en-US" sz="2800" i="0" dirty="0">
                <a:cs typeface="Times New Roman" pitchFamily="18" charset="0"/>
              </a:rPr>
              <a:t>Degeneracy </a:t>
            </a:r>
            <a:r>
              <a:rPr lang="en-US" altLang="en-US" sz="2800" b="0" i="0" dirty="0">
                <a:cs typeface="Times New Roman" pitchFamily="18" charset="0"/>
              </a:rPr>
              <a:t>– Degenerate, non-degenerate</a:t>
            </a:r>
          </a:p>
          <a:p>
            <a:pPr marL="342900" indent="-342900" eaLnBrk="1" hangingPunct="1">
              <a:spcBef>
                <a:spcPts val="600"/>
              </a:spcBef>
              <a:buFontTx/>
              <a:buChar char="•"/>
            </a:pPr>
            <a:r>
              <a:rPr lang="en-US" altLang="en-US" sz="2800" i="0" dirty="0">
                <a:cs typeface="Times New Roman" pitchFamily="18" charset="0"/>
              </a:rPr>
              <a:t>Overlap </a:t>
            </a:r>
            <a:r>
              <a:rPr lang="en-US" altLang="en-US" sz="2800" b="0" i="0" dirty="0">
                <a:cs typeface="Times New Roman" pitchFamily="18" charset="0"/>
              </a:rPr>
              <a:t>– (partially-, non-) overlapping</a:t>
            </a:r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4"/>
          <a:stretch>
            <a:fillRect/>
          </a:stretch>
        </p:blipFill>
        <p:spPr bwMode="auto">
          <a:xfrm>
            <a:off x="614363" y="3200400"/>
            <a:ext cx="7615237" cy="2720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54063" y="5935663"/>
            <a:ext cx="761047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4400" i="0" dirty="0">
                <a:solidFill>
                  <a:sysClr val="windowText" lastClr="000000"/>
                </a:solidFill>
              </a:rPr>
              <a:t>1 nucleotide </a:t>
            </a:r>
            <a:r>
              <a:rPr lang="en-US" altLang="en-US" sz="4400" i="0" dirty="0">
                <a:solidFill>
                  <a:sysClr val="windowText" lastClr="000000"/>
                </a:solidFill>
                <a:sym typeface="Wingdings" pitchFamily="2" charset="2"/>
              </a:rPr>
              <a:t> 1 amino acid</a:t>
            </a:r>
            <a:r>
              <a:rPr lang="en-US" altLang="en-US" sz="4400" i="0" dirty="0">
                <a:solidFill>
                  <a:sysClr val="windowText" lastClr="0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345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0"/>
            <a:ext cx="4627562" cy="6858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7" name="Rectangle 25"/>
          <p:cNvSpPr>
            <a:spLocks noChangeArrowheads="1"/>
          </p:cNvSpPr>
          <p:nvPr/>
        </p:nvSpPr>
        <p:spPr bwMode="auto">
          <a:xfrm>
            <a:off x="2209800" y="381000"/>
            <a:ext cx="2209800" cy="4800600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pic>
        <p:nvPicPr>
          <p:cNvPr id="21508" name="Picture 26" descr="gam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"/>
            <a:ext cx="1638300" cy="19812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9" name="Text Box 27"/>
          <p:cNvSpPr txBox="1">
            <a:spLocks noChangeArrowheads="1"/>
          </p:cNvSpPr>
          <p:nvPr/>
        </p:nvSpPr>
        <p:spPr bwMode="auto">
          <a:xfrm>
            <a:off x="76200" y="2514600"/>
            <a:ext cx="1752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i="0" dirty="0">
                <a:cs typeface="Times New Roman" pitchFamily="18" charset="0"/>
              </a:rPr>
              <a:t>George Gamow</a:t>
            </a:r>
          </a:p>
        </p:txBody>
      </p:sp>
      <p:sp>
        <p:nvSpPr>
          <p:cNvPr id="21510" name="TextBox 1"/>
          <p:cNvSpPr txBox="1">
            <a:spLocks noChangeArrowheads="1"/>
          </p:cNvSpPr>
          <p:nvPr/>
        </p:nvSpPr>
        <p:spPr bwMode="auto">
          <a:xfrm>
            <a:off x="6705600" y="1524000"/>
            <a:ext cx="24384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i="0" dirty="0"/>
              <a:t>Proposed triplet overlapping code</a:t>
            </a:r>
          </a:p>
        </p:txBody>
      </p:sp>
      <p:sp>
        <p:nvSpPr>
          <p:cNvPr id="2" name="Rectangle 1"/>
          <p:cNvSpPr/>
          <p:nvPr/>
        </p:nvSpPr>
        <p:spPr>
          <a:xfrm>
            <a:off x="4724400" y="381000"/>
            <a:ext cx="1600200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24400" y="1143000"/>
            <a:ext cx="1600200" cy="2193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3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69" t="6667" r="8301" b="51970"/>
          <a:stretch>
            <a:fillRect/>
          </a:stretch>
        </p:blipFill>
        <p:spPr bwMode="auto">
          <a:xfrm>
            <a:off x="2732088" y="228600"/>
            <a:ext cx="3668712" cy="6400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4" descr="gam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"/>
            <a:ext cx="1638300" cy="19812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76200" y="2514600"/>
            <a:ext cx="1752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i="0" dirty="0">
                <a:cs typeface="Times New Roman" pitchFamily="18" charset="0"/>
              </a:rPr>
              <a:t>George Gamow</a:t>
            </a:r>
          </a:p>
        </p:txBody>
      </p:sp>
      <p:grpSp>
        <p:nvGrpSpPr>
          <p:cNvPr id="22533" name="Group 5"/>
          <p:cNvGrpSpPr>
            <a:grpSpLocks/>
          </p:cNvGrpSpPr>
          <p:nvPr/>
        </p:nvGrpSpPr>
        <p:grpSpPr bwMode="auto">
          <a:xfrm>
            <a:off x="6629400" y="609600"/>
            <a:ext cx="2019300" cy="2971800"/>
            <a:chOff x="5295900" y="2133600"/>
            <a:chExt cx="1104900" cy="1600200"/>
          </a:xfrm>
        </p:grpSpPr>
        <p:pic>
          <p:nvPicPr>
            <p:cNvPr id="22534" name="Picture 10" descr="DNA-around-pole-no-pole-no-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02" b="28929"/>
            <a:stretch>
              <a:fillRect/>
            </a:stretch>
          </p:blipFill>
          <p:spPr bwMode="auto">
            <a:xfrm>
              <a:off x="5295900" y="2133600"/>
              <a:ext cx="11049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5" name="Freeform 11"/>
            <p:cNvSpPr>
              <a:spLocks/>
            </p:cNvSpPr>
            <p:nvPr/>
          </p:nvSpPr>
          <p:spPr bwMode="auto">
            <a:xfrm>
              <a:off x="5481638" y="2527300"/>
              <a:ext cx="693738" cy="633413"/>
            </a:xfrm>
            <a:custGeom>
              <a:avLst/>
              <a:gdLst>
                <a:gd name="T0" fmla="*/ 2147483646 w 437"/>
                <a:gd name="T1" fmla="*/ 2147483646 h 399"/>
                <a:gd name="T2" fmla="*/ 2147483646 w 437"/>
                <a:gd name="T3" fmla="*/ 2147483646 h 399"/>
                <a:gd name="T4" fmla="*/ 2147483646 w 437"/>
                <a:gd name="T5" fmla="*/ 2147483646 h 399"/>
                <a:gd name="T6" fmla="*/ 2147483646 w 437"/>
                <a:gd name="T7" fmla="*/ 2147483646 h 399"/>
                <a:gd name="T8" fmla="*/ 2147483646 w 437"/>
                <a:gd name="T9" fmla="*/ 2147483646 h 399"/>
                <a:gd name="T10" fmla="*/ 2147483646 w 437"/>
                <a:gd name="T11" fmla="*/ 2147483646 h 399"/>
                <a:gd name="T12" fmla="*/ 2147483646 w 437"/>
                <a:gd name="T13" fmla="*/ 2147483646 h 399"/>
                <a:gd name="T14" fmla="*/ 2147483646 w 437"/>
                <a:gd name="T15" fmla="*/ 2147483646 h 399"/>
                <a:gd name="T16" fmla="*/ 2147483646 w 437"/>
                <a:gd name="T17" fmla="*/ 2147483646 h 399"/>
                <a:gd name="T18" fmla="*/ 2147483646 w 437"/>
                <a:gd name="T19" fmla="*/ 2147483646 h 399"/>
                <a:gd name="T20" fmla="*/ 2147483646 w 437"/>
                <a:gd name="T21" fmla="*/ 2147483646 h 399"/>
                <a:gd name="T22" fmla="*/ 2147483646 w 437"/>
                <a:gd name="T23" fmla="*/ 2147483646 h 399"/>
                <a:gd name="T24" fmla="*/ 2147483646 w 437"/>
                <a:gd name="T25" fmla="*/ 2147483646 h 399"/>
                <a:gd name="T26" fmla="*/ 2147483646 w 437"/>
                <a:gd name="T27" fmla="*/ 2147483646 h 399"/>
                <a:gd name="T28" fmla="*/ 2147483646 w 437"/>
                <a:gd name="T29" fmla="*/ 2147483646 h 399"/>
                <a:gd name="T30" fmla="*/ 2147483646 w 437"/>
                <a:gd name="T31" fmla="*/ 2147483646 h 399"/>
                <a:gd name="T32" fmla="*/ 2147483646 w 437"/>
                <a:gd name="T33" fmla="*/ 2147483646 h 399"/>
                <a:gd name="T34" fmla="*/ 2147483646 w 437"/>
                <a:gd name="T35" fmla="*/ 2147483646 h 399"/>
                <a:gd name="T36" fmla="*/ 2147483646 w 437"/>
                <a:gd name="T37" fmla="*/ 2147483646 h 39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37"/>
                <a:gd name="T58" fmla="*/ 0 h 399"/>
                <a:gd name="T59" fmla="*/ 437 w 437"/>
                <a:gd name="T60" fmla="*/ 399 h 39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37" h="399">
                  <a:moveTo>
                    <a:pt x="121" y="36"/>
                  </a:moveTo>
                  <a:cubicBezTo>
                    <a:pt x="119" y="52"/>
                    <a:pt x="106" y="141"/>
                    <a:pt x="96" y="153"/>
                  </a:cubicBezTo>
                  <a:cubicBezTo>
                    <a:pt x="85" y="168"/>
                    <a:pt x="60" y="162"/>
                    <a:pt x="41" y="165"/>
                  </a:cubicBezTo>
                  <a:cubicBezTo>
                    <a:pt x="35" y="171"/>
                    <a:pt x="30" y="178"/>
                    <a:pt x="23" y="184"/>
                  </a:cubicBezTo>
                  <a:cubicBezTo>
                    <a:pt x="17" y="189"/>
                    <a:pt x="5" y="189"/>
                    <a:pt x="4" y="196"/>
                  </a:cubicBezTo>
                  <a:cubicBezTo>
                    <a:pt x="0" y="233"/>
                    <a:pt x="7" y="269"/>
                    <a:pt x="10" y="306"/>
                  </a:cubicBezTo>
                  <a:cubicBezTo>
                    <a:pt x="18" y="399"/>
                    <a:pt x="89" y="381"/>
                    <a:pt x="170" y="386"/>
                  </a:cubicBezTo>
                  <a:cubicBezTo>
                    <a:pt x="194" y="384"/>
                    <a:pt x="220" y="387"/>
                    <a:pt x="243" y="380"/>
                  </a:cubicBezTo>
                  <a:cubicBezTo>
                    <a:pt x="250" y="378"/>
                    <a:pt x="250" y="366"/>
                    <a:pt x="256" y="361"/>
                  </a:cubicBezTo>
                  <a:cubicBezTo>
                    <a:pt x="271" y="349"/>
                    <a:pt x="307" y="332"/>
                    <a:pt x="329" y="324"/>
                  </a:cubicBezTo>
                  <a:cubicBezTo>
                    <a:pt x="337" y="300"/>
                    <a:pt x="333" y="306"/>
                    <a:pt x="354" y="282"/>
                  </a:cubicBezTo>
                  <a:cubicBezTo>
                    <a:pt x="364" y="271"/>
                    <a:pt x="384" y="251"/>
                    <a:pt x="384" y="251"/>
                  </a:cubicBezTo>
                  <a:cubicBezTo>
                    <a:pt x="388" y="243"/>
                    <a:pt x="391" y="234"/>
                    <a:pt x="396" y="226"/>
                  </a:cubicBezTo>
                  <a:cubicBezTo>
                    <a:pt x="399" y="221"/>
                    <a:pt x="407" y="220"/>
                    <a:pt x="409" y="214"/>
                  </a:cubicBezTo>
                  <a:cubicBezTo>
                    <a:pt x="437" y="132"/>
                    <a:pt x="396" y="199"/>
                    <a:pt x="427" y="153"/>
                  </a:cubicBezTo>
                  <a:cubicBezTo>
                    <a:pt x="418" y="95"/>
                    <a:pt x="386" y="62"/>
                    <a:pt x="329" y="43"/>
                  </a:cubicBezTo>
                  <a:cubicBezTo>
                    <a:pt x="308" y="20"/>
                    <a:pt x="323" y="32"/>
                    <a:pt x="280" y="18"/>
                  </a:cubicBezTo>
                  <a:cubicBezTo>
                    <a:pt x="274" y="16"/>
                    <a:pt x="262" y="12"/>
                    <a:pt x="262" y="12"/>
                  </a:cubicBezTo>
                  <a:cubicBezTo>
                    <a:pt x="213" y="15"/>
                    <a:pt x="157" y="0"/>
                    <a:pt x="121" y="36"/>
                  </a:cubicBezTo>
                  <a:close/>
                </a:path>
              </a:pathLst>
            </a:custGeom>
            <a:solidFill>
              <a:srgbClr val="FF0000">
                <a:alpha val="32941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36" name="Freeform 12"/>
            <p:cNvSpPr>
              <a:spLocks/>
            </p:cNvSpPr>
            <p:nvPr/>
          </p:nvSpPr>
          <p:spPr bwMode="auto">
            <a:xfrm>
              <a:off x="5619750" y="2752725"/>
              <a:ext cx="693738" cy="633413"/>
            </a:xfrm>
            <a:custGeom>
              <a:avLst/>
              <a:gdLst>
                <a:gd name="T0" fmla="*/ 2147483646 w 437"/>
                <a:gd name="T1" fmla="*/ 2147483646 h 399"/>
                <a:gd name="T2" fmla="*/ 2147483646 w 437"/>
                <a:gd name="T3" fmla="*/ 2147483646 h 399"/>
                <a:gd name="T4" fmla="*/ 2147483646 w 437"/>
                <a:gd name="T5" fmla="*/ 2147483646 h 399"/>
                <a:gd name="T6" fmla="*/ 2147483646 w 437"/>
                <a:gd name="T7" fmla="*/ 2147483646 h 399"/>
                <a:gd name="T8" fmla="*/ 2147483646 w 437"/>
                <a:gd name="T9" fmla="*/ 2147483646 h 399"/>
                <a:gd name="T10" fmla="*/ 2147483646 w 437"/>
                <a:gd name="T11" fmla="*/ 2147483646 h 399"/>
                <a:gd name="T12" fmla="*/ 2147483646 w 437"/>
                <a:gd name="T13" fmla="*/ 2147483646 h 399"/>
                <a:gd name="T14" fmla="*/ 2147483646 w 437"/>
                <a:gd name="T15" fmla="*/ 2147483646 h 399"/>
                <a:gd name="T16" fmla="*/ 2147483646 w 437"/>
                <a:gd name="T17" fmla="*/ 2147483646 h 399"/>
                <a:gd name="T18" fmla="*/ 2147483646 w 437"/>
                <a:gd name="T19" fmla="*/ 2147483646 h 399"/>
                <a:gd name="T20" fmla="*/ 2147483646 w 437"/>
                <a:gd name="T21" fmla="*/ 2147483646 h 399"/>
                <a:gd name="T22" fmla="*/ 2147483646 w 437"/>
                <a:gd name="T23" fmla="*/ 2147483646 h 399"/>
                <a:gd name="T24" fmla="*/ 2147483646 w 437"/>
                <a:gd name="T25" fmla="*/ 2147483646 h 399"/>
                <a:gd name="T26" fmla="*/ 2147483646 w 437"/>
                <a:gd name="T27" fmla="*/ 2147483646 h 399"/>
                <a:gd name="T28" fmla="*/ 2147483646 w 437"/>
                <a:gd name="T29" fmla="*/ 2147483646 h 399"/>
                <a:gd name="T30" fmla="*/ 2147483646 w 437"/>
                <a:gd name="T31" fmla="*/ 2147483646 h 399"/>
                <a:gd name="T32" fmla="*/ 2147483646 w 437"/>
                <a:gd name="T33" fmla="*/ 2147483646 h 399"/>
                <a:gd name="T34" fmla="*/ 2147483646 w 437"/>
                <a:gd name="T35" fmla="*/ 2147483646 h 399"/>
                <a:gd name="T36" fmla="*/ 2147483646 w 437"/>
                <a:gd name="T37" fmla="*/ 2147483646 h 39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37"/>
                <a:gd name="T58" fmla="*/ 0 h 399"/>
                <a:gd name="T59" fmla="*/ 437 w 437"/>
                <a:gd name="T60" fmla="*/ 399 h 39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37" h="399">
                  <a:moveTo>
                    <a:pt x="121" y="36"/>
                  </a:moveTo>
                  <a:cubicBezTo>
                    <a:pt x="119" y="52"/>
                    <a:pt x="106" y="141"/>
                    <a:pt x="96" y="153"/>
                  </a:cubicBezTo>
                  <a:cubicBezTo>
                    <a:pt x="85" y="168"/>
                    <a:pt x="60" y="162"/>
                    <a:pt x="41" y="165"/>
                  </a:cubicBezTo>
                  <a:cubicBezTo>
                    <a:pt x="35" y="171"/>
                    <a:pt x="30" y="178"/>
                    <a:pt x="23" y="184"/>
                  </a:cubicBezTo>
                  <a:cubicBezTo>
                    <a:pt x="17" y="189"/>
                    <a:pt x="5" y="189"/>
                    <a:pt x="4" y="196"/>
                  </a:cubicBezTo>
                  <a:cubicBezTo>
                    <a:pt x="0" y="233"/>
                    <a:pt x="7" y="269"/>
                    <a:pt x="10" y="306"/>
                  </a:cubicBezTo>
                  <a:cubicBezTo>
                    <a:pt x="18" y="399"/>
                    <a:pt x="89" y="381"/>
                    <a:pt x="170" y="386"/>
                  </a:cubicBezTo>
                  <a:cubicBezTo>
                    <a:pt x="194" y="384"/>
                    <a:pt x="220" y="387"/>
                    <a:pt x="243" y="380"/>
                  </a:cubicBezTo>
                  <a:cubicBezTo>
                    <a:pt x="250" y="378"/>
                    <a:pt x="250" y="366"/>
                    <a:pt x="256" y="361"/>
                  </a:cubicBezTo>
                  <a:cubicBezTo>
                    <a:pt x="271" y="349"/>
                    <a:pt x="307" y="332"/>
                    <a:pt x="329" y="324"/>
                  </a:cubicBezTo>
                  <a:cubicBezTo>
                    <a:pt x="337" y="300"/>
                    <a:pt x="333" y="306"/>
                    <a:pt x="354" y="282"/>
                  </a:cubicBezTo>
                  <a:cubicBezTo>
                    <a:pt x="364" y="271"/>
                    <a:pt x="384" y="251"/>
                    <a:pt x="384" y="251"/>
                  </a:cubicBezTo>
                  <a:cubicBezTo>
                    <a:pt x="388" y="243"/>
                    <a:pt x="391" y="234"/>
                    <a:pt x="396" y="226"/>
                  </a:cubicBezTo>
                  <a:cubicBezTo>
                    <a:pt x="399" y="221"/>
                    <a:pt x="407" y="220"/>
                    <a:pt x="409" y="214"/>
                  </a:cubicBezTo>
                  <a:cubicBezTo>
                    <a:pt x="437" y="132"/>
                    <a:pt x="396" y="199"/>
                    <a:pt x="427" y="153"/>
                  </a:cubicBezTo>
                  <a:cubicBezTo>
                    <a:pt x="418" y="95"/>
                    <a:pt x="386" y="62"/>
                    <a:pt x="329" y="43"/>
                  </a:cubicBezTo>
                  <a:cubicBezTo>
                    <a:pt x="308" y="20"/>
                    <a:pt x="323" y="32"/>
                    <a:pt x="280" y="18"/>
                  </a:cubicBezTo>
                  <a:cubicBezTo>
                    <a:pt x="274" y="16"/>
                    <a:pt x="262" y="12"/>
                    <a:pt x="262" y="12"/>
                  </a:cubicBezTo>
                  <a:cubicBezTo>
                    <a:pt x="213" y="15"/>
                    <a:pt x="157" y="0"/>
                    <a:pt x="121" y="36"/>
                  </a:cubicBezTo>
                  <a:close/>
                </a:path>
              </a:pathLst>
            </a:custGeom>
            <a:solidFill>
              <a:schemeClr val="accent2">
                <a:alpha val="32941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37" name="Line 13"/>
            <p:cNvSpPr>
              <a:spLocks noChangeShapeType="1"/>
            </p:cNvSpPr>
            <p:nvPr/>
          </p:nvSpPr>
          <p:spPr bwMode="auto">
            <a:xfrm>
              <a:off x="5680075" y="2852738"/>
              <a:ext cx="2841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38" name="Line 14"/>
            <p:cNvSpPr>
              <a:spLocks noChangeShapeType="1"/>
            </p:cNvSpPr>
            <p:nvPr/>
          </p:nvSpPr>
          <p:spPr bwMode="auto">
            <a:xfrm>
              <a:off x="5822950" y="3052763"/>
              <a:ext cx="2841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39" name="Line 15"/>
            <p:cNvSpPr>
              <a:spLocks noChangeShapeType="1"/>
            </p:cNvSpPr>
            <p:nvPr/>
          </p:nvSpPr>
          <p:spPr bwMode="auto">
            <a:xfrm>
              <a:off x="6003925" y="3243263"/>
              <a:ext cx="1190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lowchart: Decision 12"/>
            <p:cNvSpPr/>
            <p:nvPr/>
          </p:nvSpPr>
          <p:spPr>
            <a:xfrm>
              <a:off x="5648565" y="2714869"/>
              <a:ext cx="228451" cy="241911"/>
            </a:xfrm>
            <a:prstGeom prst="flowChartDecision">
              <a:avLst/>
            </a:prstGeom>
            <a:solidFill>
              <a:srgbClr val="FFFFFF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Flowchart: Decision 13"/>
            <p:cNvSpPr/>
            <p:nvPr/>
          </p:nvSpPr>
          <p:spPr>
            <a:xfrm rot="720000">
              <a:off x="5852693" y="2923442"/>
              <a:ext cx="228450" cy="241056"/>
            </a:xfrm>
            <a:prstGeom prst="flowChartDecision">
              <a:avLst/>
            </a:prstGeom>
            <a:solidFill>
              <a:srgbClr val="FFFFFF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342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4" y="1628775"/>
            <a:ext cx="8005763" cy="513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381000" y="76200"/>
            <a:ext cx="8229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65" charset="0"/>
                <a:ea typeface="ＭＳ Ｐゴシック" pitchFamily="-65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dirty="0">
                <a:latin typeface="Lucida Handwriting" pitchFamily="-65" charset="0"/>
              </a:rPr>
              <a:t>Welcome to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sz="3600" b="1" i="0" dirty="0"/>
              <a:t>Molecular Biology Through Discovery</a:t>
            </a:r>
            <a:br>
              <a:rPr lang="en-US" altLang="en-US" sz="3600" b="1" i="0" dirty="0"/>
            </a:br>
            <a:r>
              <a:rPr lang="en-US" altLang="en-US" sz="2800" b="1" i="0" dirty="0" smtClean="0"/>
              <a:t>Thursday</a:t>
            </a:r>
            <a:r>
              <a:rPr lang="en-US" altLang="en-US" sz="2800" b="1" i="0" dirty="0"/>
              <a:t>, </a:t>
            </a:r>
            <a:r>
              <a:rPr lang="en-US" altLang="en-US" sz="2800" b="1" i="0" dirty="0" smtClean="0"/>
              <a:t>2 March 2017</a:t>
            </a:r>
            <a:endParaRPr lang="en-US" altLang="en-US" sz="3200" b="1" i="0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4513944" y="5638800"/>
            <a:ext cx="3487056" cy="990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457" y="2978378"/>
            <a:ext cx="6045856" cy="2388280"/>
          </a:xfrm>
          <a:prstGeom prst="rect">
            <a:avLst/>
          </a:prstGeom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 bwMode="auto">
          <a:xfrm>
            <a:off x="2298524" y="5029200"/>
            <a:ext cx="457200" cy="304800"/>
          </a:xfrm>
          <a:prstGeom prst="rightArrow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3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92163" y="90488"/>
            <a:ext cx="7543800" cy="8239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en-US" sz="4800" b="1" i="0" dirty="0" smtClean="0">
                <a:cs typeface="Times New Roman" pitchFamily="18" charset="0"/>
              </a:rPr>
              <a:t>Problem Set 5, #7</a:t>
            </a:r>
          </a:p>
        </p:txBody>
      </p:sp>
      <p:pic>
        <p:nvPicPr>
          <p:cNvPr id="2560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989013"/>
            <a:ext cx="8321675" cy="5792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16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92163" y="90488"/>
            <a:ext cx="7543800" cy="8239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en-US" sz="4800" b="1" i="0" dirty="0" smtClean="0">
                <a:cs typeface="Times New Roman" pitchFamily="18" charset="0"/>
              </a:rPr>
              <a:t>Problem Set 5, #7</a:t>
            </a:r>
          </a:p>
        </p:txBody>
      </p:sp>
      <p:pic>
        <p:nvPicPr>
          <p:cNvPr id="2662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1219200"/>
            <a:ext cx="8229600" cy="4722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50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8229600" cy="3641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92163" y="90488"/>
            <a:ext cx="7543800" cy="8239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en-US" sz="4800" b="1" i="0" dirty="0" smtClean="0">
                <a:cs typeface="Times New Roman" pitchFamily="18" charset="0"/>
              </a:rPr>
              <a:t>Problem Set 5, #1</a:t>
            </a:r>
          </a:p>
        </p:txBody>
      </p:sp>
    </p:spTree>
    <p:extLst>
      <p:ext uri="{BB962C8B-B14F-4D97-AF65-F5344CB8AC3E}">
        <p14:creationId xmlns:p14="http://schemas.microsoft.com/office/powerpoint/2010/main" val="236127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218552" y="1285352"/>
            <a:ext cx="8778240" cy="53949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33350"/>
            <a:ext cx="6667500" cy="93345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95400"/>
            <a:ext cx="8686800" cy="1478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43200"/>
            <a:ext cx="8686800" cy="385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9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71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53022" y="1298435"/>
            <a:ext cx="4092543" cy="428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229" y="1624012"/>
            <a:ext cx="2009775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7458" y="228600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0" dirty="0" smtClean="0"/>
              <a:t>How wide is a membrane?</a:t>
            </a:r>
            <a:endParaRPr lang="en-US" sz="4400" b="1" i="0" dirty="0"/>
          </a:p>
        </p:txBody>
      </p:sp>
      <p:sp>
        <p:nvSpPr>
          <p:cNvPr id="5" name="TextBox 4"/>
          <p:cNvSpPr txBox="1"/>
          <p:nvPr/>
        </p:nvSpPr>
        <p:spPr>
          <a:xfrm>
            <a:off x="337458" y="5562600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0" dirty="0" smtClean="0"/>
              <a:t>3 turns </a:t>
            </a:r>
            <a:r>
              <a:rPr lang="en-US" sz="4400" b="1" i="0" dirty="0" smtClean="0"/>
              <a:t>x </a:t>
            </a:r>
            <a:r>
              <a:rPr lang="en-US" sz="4400" b="1" i="0" dirty="0" smtClean="0"/>
              <a:t>5.4 Å/turn?</a:t>
            </a:r>
            <a:endParaRPr lang="en-US" sz="4400" b="1" i="0" dirty="0"/>
          </a:p>
        </p:txBody>
      </p:sp>
    </p:spTree>
    <p:extLst>
      <p:ext uri="{BB962C8B-B14F-4D97-AF65-F5344CB8AC3E}">
        <p14:creationId xmlns:p14="http://schemas.microsoft.com/office/powerpoint/2010/main" val="219939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53022" y="1298435"/>
            <a:ext cx="4092543" cy="428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299334" y="1676407"/>
            <a:ext cx="1205866" cy="3581393"/>
            <a:chOff x="2033874" y="1676407"/>
            <a:chExt cx="1205866" cy="3581393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3875" y="3091815"/>
              <a:ext cx="1205865" cy="21659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38"/>
            <a:stretch/>
          </p:blipFill>
          <p:spPr bwMode="auto">
            <a:xfrm>
              <a:off x="2033874" y="1676407"/>
              <a:ext cx="1205865" cy="2052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337458" y="228600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0" dirty="0" smtClean="0"/>
              <a:t>How wide is a membrane?</a:t>
            </a:r>
            <a:endParaRPr lang="en-US" sz="4400" b="1" i="0" dirty="0"/>
          </a:p>
        </p:txBody>
      </p:sp>
      <p:sp>
        <p:nvSpPr>
          <p:cNvPr id="8" name="TextBox 7"/>
          <p:cNvSpPr txBox="1"/>
          <p:nvPr/>
        </p:nvSpPr>
        <p:spPr>
          <a:xfrm>
            <a:off x="337458" y="5562600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0" dirty="0" smtClean="0">
                <a:solidFill>
                  <a:srgbClr val="FF0000"/>
                </a:solidFill>
              </a:rPr>
              <a:t>5 turns</a:t>
            </a:r>
            <a:r>
              <a:rPr lang="en-US" sz="4400" b="1" i="0" dirty="0" smtClean="0"/>
              <a:t> </a:t>
            </a:r>
            <a:r>
              <a:rPr lang="en-US" sz="4400" b="1" i="0" dirty="0" smtClean="0"/>
              <a:t>x 5.4 </a:t>
            </a:r>
            <a:r>
              <a:rPr lang="en-US" sz="4400" b="1" i="0" dirty="0" smtClean="0"/>
              <a:t>Å/turn?</a:t>
            </a:r>
            <a:endParaRPr lang="en-US" sz="4400" b="1" i="0" dirty="0"/>
          </a:p>
        </p:txBody>
      </p:sp>
    </p:spTree>
    <p:extLst>
      <p:ext uri="{BB962C8B-B14F-4D97-AF65-F5344CB8AC3E}">
        <p14:creationId xmlns:p14="http://schemas.microsoft.com/office/powerpoint/2010/main" val="150130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34326"/>
            <a:ext cx="8686800" cy="4175874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33350"/>
            <a:ext cx="6667500" cy="93345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 bwMode="auto">
          <a:xfrm>
            <a:off x="5562600" y="3737430"/>
            <a:ext cx="609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Arrow Connector 4"/>
          <p:cNvCxnSpPr/>
          <p:nvPr/>
        </p:nvCxnSpPr>
        <p:spPr bwMode="auto">
          <a:xfrm flipV="1">
            <a:off x="6324600" y="2743200"/>
            <a:ext cx="685800" cy="838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5700486" y="4085772"/>
            <a:ext cx="609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6324600" y="2895600"/>
            <a:ext cx="685800" cy="10377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8111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428625"/>
            <a:ext cx="8658225" cy="600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0142" y="5029200"/>
            <a:ext cx="46808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0" dirty="0" smtClean="0">
                <a:solidFill>
                  <a:srgbClr val="FF0000"/>
                </a:solidFill>
              </a:rPr>
              <a:t>21aa</a:t>
            </a:r>
            <a:endParaRPr lang="en-US" sz="4400" b="1" i="0" dirty="0"/>
          </a:p>
        </p:txBody>
      </p:sp>
    </p:spTree>
    <p:extLst>
      <p:ext uri="{BB962C8B-B14F-4D97-AF65-F5344CB8AC3E}">
        <p14:creationId xmlns:p14="http://schemas.microsoft.com/office/powerpoint/2010/main" val="91820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057525"/>
            <a:ext cx="3810000" cy="7493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962400"/>
            <a:ext cx="6553200" cy="2578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3" name="Oval 7"/>
          <p:cNvSpPr>
            <a:spLocks noChangeAspect="1" noChangeArrowheads="1"/>
          </p:cNvSpPr>
          <p:nvPr/>
        </p:nvSpPr>
        <p:spPr bwMode="auto">
          <a:xfrm>
            <a:off x="5962650" y="4430713"/>
            <a:ext cx="393700" cy="393700"/>
          </a:xfrm>
          <a:prstGeom prst="ellipse">
            <a:avLst/>
          </a:prstGeom>
          <a:solidFill>
            <a:srgbClr val="FFFF00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29704" name="Oval 8"/>
          <p:cNvSpPr>
            <a:spLocks noChangeAspect="1" noChangeArrowheads="1"/>
          </p:cNvSpPr>
          <p:nvPr/>
        </p:nvSpPr>
        <p:spPr bwMode="auto">
          <a:xfrm>
            <a:off x="5692775" y="4430713"/>
            <a:ext cx="393700" cy="393700"/>
          </a:xfrm>
          <a:prstGeom prst="ellipse">
            <a:avLst/>
          </a:prstGeom>
          <a:solidFill>
            <a:srgbClr val="FFFF00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29705" name="Oval 9"/>
          <p:cNvSpPr>
            <a:spLocks noChangeAspect="1" noChangeArrowheads="1"/>
          </p:cNvSpPr>
          <p:nvPr/>
        </p:nvSpPr>
        <p:spPr bwMode="auto">
          <a:xfrm>
            <a:off x="5378450" y="4441825"/>
            <a:ext cx="393700" cy="393700"/>
          </a:xfrm>
          <a:prstGeom prst="ellipse">
            <a:avLst/>
          </a:prstGeom>
          <a:solidFill>
            <a:srgbClr val="66FF33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pic>
        <p:nvPicPr>
          <p:cNvPr id="133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7543800" cy="18462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066800" y="152400"/>
            <a:ext cx="7010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4400" b="1" i="0" dirty="0" smtClean="0"/>
              <a:t>Length of amino acid?</a:t>
            </a:r>
            <a:endParaRPr lang="en-US" altLang="en-US" sz="4400" b="1" i="0" dirty="0"/>
          </a:p>
        </p:txBody>
      </p:sp>
    </p:spTree>
    <p:extLst>
      <p:ext uri="{BB962C8B-B14F-4D97-AF65-F5344CB8AC3E}">
        <p14:creationId xmlns:p14="http://schemas.microsoft.com/office/powerpoint/2010/main" val="224463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3" grpId="0" animBg="1"/>
      <p:bldP spid="29704" grpId="0" animBg="1"/>
      <p:bldP spid="2970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428625"/>
            <a:ext cx="8658225" cy="600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0142" y="5029200"/>
            <a:ext cx="46808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0" dirty="0" smtClean="0">
                <a:solidFill>
                  <a:srgbClr val="FF0000"/>
                </a:solidFill>
              </a:rPr>
              <a:t>21aa x 3 atoms/</a:t>
            </a:r>
            <a:r>
              <a:rPr lang="en-US" sz="4400" b="1" i="0" dirty="0" err="1" smtClean="0">
                <a:solidFill>
                  <a:srgbClr val="FF0000"/>
                </a:solidFill>
              </a:rPr>
              <a:t>aa</a:t>
            </a:r>
            <a:endParaRPr lang="en-US" sz="4400" b="1" i="0" dirty="0"/>
          </a:p>
        </p:txBody>
      </p:sp>
    </p:spTree>
    <p:extLst>
      <p:ext uri="{BB962C8B-B14F-4D97-AF65-F5344CB8AC3E}">
        <p14:creationId xmlns:p14="http://schemas.microsoft.com/office/powerpoint/2010/main" val="79834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7764</TotalTime>
  <Words>230</Words>
  <Application>Microsoft Office PowerPoint</Application>
  <PresentationFormat>On-screen Show (4:3)</PresentationFormat>
  <Paragraphs>69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ＭＳ Ｐゴシック</vt:lpstr>
      <vt:lpstr>Arial</vt:lpstr>
      <vt:lpstr>Calibri</vt:lpstr>
      <vt:lpstr>Lucida Handwriting</vt:lpstr>
      <vt:lpstr>Times New Roman</vt:lpstr>
      <vt:lpstr>Wingdings</vt:lpstr>
      <vt:lpstr>Default Design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Virginia Commwealth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Jeff Elhai</dc:creator>
  <cp:lastModifiedBy>jelhai</cp:lastModifiedBy>
  <cp:revision>406</cp:revision>
  <dcterms:created xsi:type="dcterms:W3CDTF">2011-01-17T21:08:00Z</dcterms:created>
  <dcterms:modified xsi:type="dcterms:W3CDTF">2017-03-02T14:14:10Z</dcterms:modified>
</cp:coreProperties>
</file>